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1" r:id="rId1"/>
  </p:sldMasterIdLst>
  <p:notesMasterIdLst>
    <p:notesMasterId r:id="rId33"/>
  </p:notesMasterIdLst>
  <p:sldIdLst>
    <p:sldId id="300" r:id="rId2"/>
    <p:sldId id="325" r:id="rId3"/>
    <p:sldId id="662" r:id="rId4"/>
    <p:sldId id="645" r:id="rId5"/>
    <p:sldId id="672" r:id="rId6"/>
    <p:sldId id="673" r:id="rId7"/>
    <p:sldId id="675" r:id="rId8"/>
    <p:sldId id="355" r:id="rId9"/>
    <p:sldId id="332" r:id="rId10"/>
    <p:sldId id="680" r:id="rId11"/>
    <p:sldId id="646" r:id="rId12"/>
    <p:sldId id="335" r:id="rId13"/>
    <p:sldId id="647" r:id="rId14"/>
    <p:sldId id="658" r:id="rId15"/>
    <p:sldId id="676" r:id="rId16"/>
    <p:sldId id="660" r:id="rId17"/>
    <p:sldId id="650" r:id="rId18"/>
    <p:sldId id="670" r:id="rId19"/>
    <p:sldId id="663" r:id="rId20"/>
    <p:sldId id="665" r:id="rId21"/>
    <p:sldId id="667" r:id="rId22"/>
    <p:sldId id="671" r:id="rId23"/>
    <p:sldId id="677" r:id="rId24"/>
    <p:sldId id="678" r:id="rId25"/>
    <p:sldId id="679" r:id="rId26"/>
    <p:sldId id="669" r:id="rId27"/>
    <p:sldId id="638" r:id="rId28"/>
    <p:sldId id="340" r:id="rId29"/>
    <p:sldId id="359" r:id="rId30"/>
    <p:sldId id="379" r:id="rId31"/>
    <p:sldId id="360" r:id="rId32"/>
  </p:sldIdLst>
  <p:sldSz cx="9144000" cy="5143500" type="screen16x9"/>
  <p:notesSz cx="6858000" cy="9144000"/>
  <p:embeddedFontLst>
    <p:embeddedFont>
      <p:font typeface="Source Sans Pro" panose="020B0503030403020204" pitchFamily="34" charset="0"/>
      <p:regular r:id="rId34"/>
      <p:bold r:id="rId35"/>
      <p:italic r:id="rId36"/>
      <p:boldItalic r:id="rId37"/>
    </p:embeddedFont>
    <p:embeddedFont>
      <p:font typeface="Source Sans Pro Black" panose="020B0803030403020204" pitchFamily="34" charset="0"/>
      <p:regular r:id="rId38"/>
      <p:bold r:id="rId39"/>
      <p:italic r:id="rId40"/>
      <p:boldItalic r:id="rId41"/>
    </p:embeddedFont>
    <p:embeddedFont>
      <p:font typeface="Source Sans Pro Semibold" panose="020B0603030403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8FF"/>
    <a:srgbClr val="7FFF7F"/>
    <a:srgbClr val="F79BFF"/>
    <a:srgbClr val="FADD7F"/>
    <a:srgbClr val="FF9664"/>
    <a:srgbClr val="E1F4F8"/>
    <a:srgbClr val="DAA8E2"/>
    <a:srgbClr val="A1DED2"/>
    <a:srgbClr val="44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23" autoAdjust="0"/>
    <p:restoredTop sz="82609" autoAdjust="0"/>
  </p:normalViewPr>
  <p:slideViewPr>
    <p:cSldViewPr snapToGrid="0">
      <p:cViewPr varScale="1">
        <p:scale>
          <a:sx n="119" d="100"/>
          <a:sy n="119" d="100"/>
        </p:scale>
        <p:origin x="1446" y="96"/>
      </p:cViewPr>
      <p:guideLst/>
    </p:cSldViewPr>
  </p:slideViewPr>
  <p:outlineViewPr>
    <p:cViewPr>
      <p:scale>
        <a:sx n="33" d="100"/>
        <a:sy n="33" d="100"/>
      </p:scale>
      <p:origin x="0" y="-318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r>
              <a:rPr lang="en-GB"/>
              <a:t>Switch Costs Across Expertise Groups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Sheet1!$B$1</c:f>
              <c:strCache>
                <c:ptCount val="1"/>
                <c:pt idx="0">
                  <c:v>Switch Costs</c:v>
                </c:pt>
              </c:strCache>
            </c:strRef>
          </c:tx>
          <c:spPr>
            <a:ln w="28575" cap="rnd">
              <a:solidFill>
                <a:srgbClr val="64CBE8"/>
              </a:solidFill>
              <a:round/>
            </a:ln>
            <a:effectLst/>
          </c:spPr>
          <c:marker>
            <c:symbol val="none"/>
          </c:marker>
          <c:cat>
            <c:strRef>
              <c:f>Sheet1!$A$2:$A$5</c:f>
              <c:strCache>
                <c:ptCount val="4"/>
                <c:pt idx="0">
                  <c:v>Casual</c:v>
                </c:pt>
                <c:pt idx="1">
                  <c:v>Experienced</c:v>
                </c:pt>
                <c:pt idx="2">
                  <c:v>Aspiring</c:v>
                </c:pt>
                <c:pt idx="3">
                  <c:v>Semi/Professional</c:v>
                </c:pt>
              </c:strCache>
            </c:strRef>
          </c:cat>
          <c:val>
            <c:numRef>
              <c:f>Sheet1!$B$2:$B$5</c:f>
              <c:numCache>
                <c:formatCode>General</c:formatCode>
                <c:ptCount val="4"/>
                <c:pt idx="0">
                  <c:v>200.19</c:v>
                </c:pt>
                <c:pt idx="1">
                  <c:v>135.63999999999999</c:v>
                </c:pt>
                <c:pt idx="2">
                  <c:v>205.77</c:v>
                </c:pt>
                <c:pt idx="3">
                  <c:v>227.72</c:v>
                </c:pt>
              </c:numCache>
            </c:numRef>
          </c:val>
          <c:smooth val="0"/>
          <c:extLst>
            <c:ext xmlns:c16="http://schemas.microsoft.com/office/drawing/2014/chart" uri="{C3380CC4-5D6E-409C-BE32-E72D297353CC}">
              <c16:uniqueId val="{00000000-C575-4F33-BDC8-C83C2FE886A9}"/>
            </c:ext>
          </c:extLst>
        </c:ser>
        <c:dLbls>
          <c:showLegendKey val="0"/>
          <c:showVal val="0"/>
          <c:showCatName val="0"/>
          <c:showSerName val="0"/>
          <c:showPercent val="0"/>
          <c:showBubbleSize val="0"/>
        </c:dLbls>
        <c:smooth val="0"/>
        <c:axId val="1067271391"/>
        <c:axId val="200415584"/>
      </c:lineChart>
      <c:catAx>
        <c:axId val="1067271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200415584"/>
        <c:crosses val="autoZero"/>
        <c:auto val="1"/>
        <c:lblAlgn val="ctr"/>
        <c:lblOffset val="100"/>
        <c:noMultiLvlLbl val="0"/>
      </c:catAx>
      <c:valAx>
        <c:axId val="200415584"/>
        <c:scaling>
          <c:orientation val="minMax"/>
        </c:scaling>
        <c:delete val="0"/>
        <c:axPos val="l"/>
        <c:majorGridlines>
          <c:spPr>
            <a:ln w="9525" cap="flat" cmpd="sng" algn="ctr">
              <a:solidFill>
                <a:schemeClr val="bg2">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1067271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r>
              <a:rPr lang="en-GB"/>
              <a:t>Proportional Switch Costs Across Expertise Groups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1"/>
          <c:order val="0"/>
          <c:tx>
            <c:strRef>
              <c:f>Sheet1!$C$1</c:f>
              <c:strCache>
                <c:ptCount val="1"/>
                <c:pt idx="0">
                  <c:v>Proportional Switch Costs</c:v>
                </c:pt>
              </c:strCache>
            </c:strRef>
          </c:tx>
          <c:spPr>
            <a:ln w="28575" cap="rnd">
              <a:solidFill>
                <a:srgbClr val="FF9664"/>
              </a:solidFill>
              <a:round/>
            </a:ln>
            <a:effectLst/>
          </c:spPr>
          <c:marker>
            <c:symbol val="none"/>
          </c:marker>
          <c:cat>
            <c:strRef>
              <c:f>Sheet1!$A$2:$A$5</c:f>
              <c:strCache>
                <c:ptCount val="4"/>
                <c:pt idx="0">
                  <c:v>Casual</c:v>
                </c:pt>
                <c:pt idx="1">
                  <c:v>Experienced</c:v>
                </c:pt>
                <c:pt idx="2">
                  <c:v>Aspiring</c:v>
                </c:pt>
                <c:pt idx="3">
                  <c:v>Semi/Professional</c:v>
                </c:pt>
              </c:strCache>
            </c:strRef>
          </c:cat>
          <c:val>
            <c:numRef>
              <c:f>Sheet1!$C$2:$C$5</c:f>
              <c:numCache>
                <c:formatCode>General</c:formatCode>
                <c:ptCount val="4"/>
                <c:pt idx="0">
                  <c:v>1.2</c:v>
                </c:pt>
                <c:pt idx="1">
                  <c:v>1.1499999999999999</c:v>
                </c:pt>
                <c:pt idx="2">
                  <c:v>1.21</c:v>
                </c:pt>
                <c:pt idx="3">
                  <c:v>1.25</c:v>
                </c:pt>
              </c:numCache>
            </c:numRef>
          </c:val>
          <c:smooth val="0"/>
          <c:extLst>
            <c:ext xmlns:c16="http://schemas.microsoft.com/office/drawing/2014/chart" uri="{C3380CC4-5D6E-409C-BE32-E72D297353CC}">
              <c16:uniqueId val="{00000001-82B2-4B6D-9623-E386A6513AD7}"/>
            </c:ext>
          </c:extLst>
        </c:ser>
        <c:dLbls>
          <c:showLegendKey val="0"/>
          <c:showVal val="0"/>
          <c:showCatName val="0"/>
          <c:showSerName val="0"/>
          <c:showPercent val="0"/>
          <c:showBubbleSize val="0"/>
        </c:dLbls>
        <c:smooth val="0"/>
        <c:axId val="1067271391"/>
        <c:axId val="200415584"/>
      </c:lineChart>
      <c:catAx>
        <c:axId val="1067271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200415584"/>
        <c:crosses val="autoZero"/>
        <c:auto val="1"/>
        <c:lblAlgn val="ctr"/>
        <c:lblOffset val="100"/>
        <c:noMultiLvlLbl val="0"/>
      </c:catAx>
      <c:valAx>
        <c:axId val="200415584"/>
        <c:scaling>
          <c:orientation val="minMax"/>
        </c:scaling>
        <c:delete val="0"/>
        <c:axPos val="l"/>
        <c:majorGridlines>
          <c:spPr>
            <a:ln w="9525" cap="flat" cmpd="sng" algn="ctr">
              <a:solidFill>
                <a:schemeClr val="bg2">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1067271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6BBB2-8BA3-4B06-8089-58DECCD5E6D8}" type="doc">
      <dgm:prSet loTypeId="urn:microsoft.com/office/officeart/2005/8/layout/funnel1" loCatId="process" qsTypeId="urn:microsoft.com/office/officeart/2005/8/quickstyle/simple1" qsCatId="simple" csTypeId="urn:microsoft.com/office/officeart/2005/8/colors/colorful5" csCatId="colorful" phldr="1"/>
      <dgm:spPr/>
      <dgm:t>
        <a:bodyPr/>
        <a:lstStyle/>
        <a:p>
          <a:endParaRPr lang="en-GB"/>
        </a:p>
      </dgm:t>
    </dgm:pt>
    <dgm:pt modelId="{8737F7C7-C85E-47BB-9207-941FAFA83533}">
      <dgm:prSet phldrT="[Text]" custT="1"/>
      <dgm:spPr>
        <a:solidFill>
          <a:schemeClr val="tx2">
            <a:lumMod val="60000"/>
            <a:lumOff val="40000"/>
          </a:schemeClr>
        </a:solidFill>
        <a:ln>
          <a:noFill/>
        </a:ln>
      </dgm:spPr>
      <dgm:t>
        <a:bodyPr/>
        <a:lstStyle/>
        <a:p>
          <a:r>
            <a:rPr lang="en-GB" sz="1000" dirty="0">
              <a:latin typeface="Source Sans Pro" panose="020B0503030403020204" pitchFamily="34" charset="0"/>
            </a:rPr>
            <a:t>Pro</a:t>
          </a:r>
        </a:p>
      </dgm:t>
    </dgm:pt>
    <dgm:pt modelId="{1DF46B11-6F33-4BFD-8EEA-66600C0A060C}" type="par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928A950D-4F7F-42FB-832B-A0CC0ABC8DC4}" type="sib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611DA6F6-2E3D-42B6-B9FF-E81D1EB144E2}">
      <dgm:prSet phldrT="[Text]" custT="1"/>
      <dgm:spPr>
        <a:solidFill>
          <a:schemeClr val="tx2">
            <a:lumMod val="40000"/>
            <a:lumOff val="60000"/>
          </a:schemeClr>
        </a:solidFill>
        <a:ln>
          <a:noFill/>
        </a:ln>
      </dgm:spPr>
      <dgm:t>
        <a:bodyPr/>
        <a:lstStyle/>
        <a:p>
          <a:r>
            <a:rPr lang="en-GB" sz="1000" dirty="0">
              <a:latin typeface="Source Sans Pro" panose="020B0503030403020204" pitchFamily="34" charset="0"/>
            </a:rPr>
            <a:t>Expert</a:t>
          </a:r>
        </a:p>
      </dgm:t>
    </dgm:pt>
    <dgm:pt modelId="{8A4C69C3-03C6-4E42-B5EA-82504D35ED11}" type="par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848E0029-B1E9-41FE-ABBE-552AFD4AE11A}" type="sib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E95E342D-0200-4D3E-A6E1-2878B0AEA623}">
      <dgm:prSet phldrT="[Text]" custT="1"/>
      <dgm:spPr>
        <a:solidFill>
          <a:schemeClr val="tx2">
            <a:lumMod val="20000"/>
            <a:lumOff val="80000"/>
          </a:schemeClr>
        </a:solidFill>
        <a:ln>
          <a:noFill/>
        </a:ln>
      </dgm:spPr>
      <dgm:t>
        <a:bodyPr/>
        <a:lstStyle/>
        <a:p>
          <a:r>
            <a:rPr lang="en-GB" sz="1000" dirty="0">
              <a:latin typeface="Source Sans Pro" panose="020B0503030403020204" pitchFamily="34" charset="0"/>
            </a:rPr>
            <a:t>Casual</a:t>
          </a:r>
        </a:p>
      </dgm:t>
    </dgm:pt>
    <dgm:pt modelId="{A96BAC8D-5C02-46DF-9BA4-88687C91034C}" type="par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4AD54C0-BBA3-41F4-87DF-AF7F4D721646}" type="sib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62F2CE6-BC69-447A-B1CC-FD4A1E836F31}">
      <dgm:prSet phldrT="[Text]" custT="1"/>
      <dgm:spPr/>
      <dgm:t>
        <a:bodyPr/>
        <a:lstStyle/>
        <a:p>
          <a:r>
            <a:rPr lang="en-GB" sz="2000" b="1">
              <a:latin typeface="Source Sans Pro" panose="020B0503030403020204" pitchFamily="34" charset="0"/>
            </a:rPr>
            <a:t>CS Questionnaire</a:t>
          </a:r>
          <a:endParaRPr lang="en-GB" sz="2000" b="1" dirty="0">
            <a:latin typeface="Source Sans Pro" panose="020B0503030403020204" pitchFamily="34" charset="0"/>
          </a:endParaRPr>
        </a:p>
      </dgm:t>
    </dgm:pt>
    <dgm:pt modelId="{68CC21F4-C487-4DDE-86E9-8802F1BD7FBF}" type="par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ECCC269D-FEC0-4824-97EE-5D51BDABE870}" type="sib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C7A1E4D5-8592-4DAA-8AF1-FFDFC94B0A85}" type="pres">
      <dgm:prSet presAssocID="{9A66BBB2-8BA3-4B06-8089-58DECCD5E6D8}" presName="Name0" presStyleCnt="0">
        <dgm:presLayoutVars>
          <dgm:chMax val="4"/>
          <dgm:resizeHandles val="exact"/>
        </dgm:presLayoutVars>
      </dgm:prSet>
      <dgm:spPr/>
    </dgm:pt>
    <dgm:pt modelId="{6B8BC994-91FF-4BE3-921A-609FAA03F2C1}" type="pres">
      <dgm:prSet presAssocID="{9A66BBB2-8BA3-4B06-8089-58DECCD5E6D8}" presName="ellipse" presStyleLbl="trBgShp" presStyleIdx="0" presStyleCnt="1"/>
      <dgm:spPr/>
    </dgm:pt>
    <dgm:pt modelId="{2930B5D9-9188-4767-AAC4-5218863BDD92}" type="pres">
      <dgm:prSet presAssocID="{9A66BBB2-8BA3-4B06-8089-58DECCD5E6D8}" presName="arrow1" presStyleLbl="fgShp" presStyleIdx="0" presStyleCnt="1"/>
      <dgm:spPr>
        <a:noFill/>
        <a:ln>
          <a:solidFill>
            <a:schemeClr val="bg2"/>
          </a:solidFill>
        </a:ln>
      </dgm:spPr>
    </dgm:pt>
    <dgm:pt modelId="{A948D8E9-A4AF-462E-944F-A64CA28CF50F}" type="pres">
      <dgm:prSet presAssocID="{9A66BBB2-8BA3-4B06-8089-58DECCD5E6D8}" presName="rectangle" presStyleLbl="revTx" presStyleIdx="0" presStyleCnt="1" custScaleX="149881">
        <dgm:presLayoutVars>
          <dgm:bulletEnabled val="1"/>
        </dgm:presLayoutVars>
      </dgm:prSet>
      <dgm:spPr/>
    </dgm:pt>
    <dgm:pt modelId="{D86E6F02-692A-4B23-9548-50F292121800}" type="pres">
      <dgm:prSet presAssocID="{611DA6F6-2E3D-42B6-B9FF-E81D1EB144E2}" presName="item1" presStyleLbl="node1" presStyleIdx="0" presStyleCnt="3">
        <dgm:presLayoutVars>
          <dgm:bulletEnabled val="1"/>
        </dgm:presLayoutVars>
      </dgm:prSet>
      <dgm:spPr/>
    </dgm:pt>
    <dgm:pt modelId="{1B5E7981-D483-4390-BDE9-B286501A69EF}" type="pres">
      <dgm:prSet presAssocID="{E95E342D-0200-4D3E-A6E1-2878B0AEA623}" presName="item2" presStyleLbl="node1" presStyleIdx="1" presStyleCnt="3">
        <dgm:presLayoutVars>
          <dgm:bulletEnabled val="1"/>
        </dgm:presLayoutVars>
      </dgm:prSet>
      <dgm:spPr/>
    </dgm:pt>
    <dgm:pt modelId="{3E19064A-54AE-46FA-A32A-0562EA0338A5}" type="pres">
      <dgm:prSet presAssocID="{E62F2CE6-BC69-447A-B1CC-FD4A1E836F31}" presName="item3" presStyleLbl="node1" presStyleIdx="2" presStyleCnt="3">
        <dgm:presLayoutVars>
          <dgm:bulletEnabled val="1"/>
        </dgm:presLayoutVars>
      </dgm:prSet>
      <dgm:spPr/>
    </dgm:pt>
    <dgm:pt modelId="{C5FFEB0B-0427-468B-87F5-4A132D9C6989}" type="pres">
      <dgm:prSet presAssocID="{9A66BBB2-8BA3-4B06-8089-58DECCD5E6D8}" presName="funnel" presStyleLbl="trAlignAcc1" presStyleIdx="0" presStyleCnt="1"/>
      <dgm:spPr>
        <a:noFill/>
        <a:ln w="28575">
          <a:solidFill>
            <a:schemeClr val="bg2"/>
          </a:solidFill>
        </a:ln>
      </dgm:spPr>
    </dgm:pt>
  </dgm:ptLst>
  <dgm:cxnLst>
    <dgm:cxn modelId="{68B9400D-CBF3-47DE-BA7D-800DB7EED050}" type="presOf" srcId="{8737F7C7-C85E-47BB-9207-941FAFA83533}" destId="{3E19064A-54AE-46FA-A32A-0562EA0338A5}" srcOrd="0" destOrd="0" presId="urn:microsoft.com/office/officeart/2005/8/layout/funnel1"/>
    <dgm:cxn modelId="{6F03221D-0007-4A99-B556-82075BB5EC10}" srcId="{9A66BBB2-8BA3-4B06-8089-58DECCD5E6D8}" destId="{8737F7C7-C85E-47BB-9207-941FAFA83533}" srcOrd="0" destOrd="0" parTransId="{1DF46B11-6F33-4BFD-8EEA-66600C0A060C}" sibTransId="{928A950D-4F7F-42FB-832B-A0CC0ABC8DC4}"/>
    <dgm:cxn modelId="{FCA6F54B-3140-4A30-8412-0E193DB9BED9}" type="presOf" srcId="{E62F2CE6-BC69-447A-B1CC-FD4A1E836F31}" destId="{A948D8E9-A4AF-462E-944F-A64CA28CF50F}" srcOrd="0" destOrd="0" presId="urn:microsoft.com/office/officeart/2005/8/layout/funnel1"/>
    <dgm:cxn modelId="{DDAF2754-A05B-4042-8D17-4074C910EC03}" type="presOf" srcId="{E95E342D-0200-4D3E-A6E1-2878B0AEA623}" destId="{D86E6F02-692A-4B23-9548-50F292121800}" srcOrd="0" destOrd="0" presId="urn:microsoft.com/office/officeart/2005/8/layout/funnel1"/>
    <dgm:cxn modelId="{40F2518E-5D67-4CF1-A879-56D12DFAE4A5}" type="presOf" srcId="{611DA6F6-2E3D-42B6-B9FF-E81D1EB144E2}" destId="{1B5E7981-D483-4390-BDE9-B286501A69EF}" srcOrd="0" destOrd="0" presId="urn:microsoft.com/office/officeart/2005/8/layout/funnel1"/>
    <dgm:cxn modelId="{260AFBA0-96E8-456A-949C-604C2C4C009E}" srcId="{9A66BBB2-8BA3-4B06-8089-58DECCD5E6D8}" destId="{E62F2CE6-BC69-447A-B1CC-FD4A1E836F31}" srcOrd="3" destOrd="0" parTransId="{68CC21F4-C487-4DDE-86E9-8802F1BD7FBF}" sibTransId="{ECCC269D-FEC0-4824-97EE-5D51BDABE870}"/>
    <dgm:cxn modelId="{738649B7-14CC-4EAE-9617-43CF2C308BB6}" type="presOf" srcId="{9A66BBB2-8BA3-4B06-8089-58DECCD5E6D8}" destId="{C7A1E4D5-8592-4DAA-8AF1-FFDFC94B0A85}" srcOrd="0" destOrd="0" presId="urn:microsoft.com/office/officeart/2005/8/layout/funnel1"/>
    <dgm:cxn modelId="{08CCA1E1-43AF-4311-8120-EC793EDF10E2}" srcId="{9A66BBB2-8BA3-4B06-8089-58DECCD5E6D8}" destId="{611DA6F6-2E3D-42B6-B9FF-E81D1EB144E2}" srcOrd="1" destOrd="0" parTransId="{8A4C69C3-03C6-4E42-B5EA-82504D35ED11}" sibTransId="{848E0029-B1E9-41FE-ABBE-552AFD4AE11A}"/>
    <dgm:cxn modelId="{490F8CF3-8550-4578-BC45-B5A2280F9126}" srcId="{9A66BBB2-8BA3-4B06-8089-58DECCD5E6D8}" destId="{E95E342D-0200-4D3E-A6E1-2878B0AEA623}" srcOrd="2" destOrd="0" parTransId="{A96BAC8D-5C02-46DF-9BA4-88687C91034C}" sibTransId="{E4AD54C0-BBA3-41F4-87DF-AF7F4D721646}"/>
    <dgm:cxn modelId="{E73F6EA9-F28B-48A1-9B70-68E0C3D94892}" type="presParOf" srcId="{C7A1E4D5-8592-4DAA-8AF1-FFDFC94B0A85}" destId="{6B8BC994-91FF-4BE3-921A-609FAA03F2C1}" srcOrd="0" destOrd="0" presId="urn:microsoft.com/office/officeart/2005/8/layout/funnel1"/>
    <dgm:cxn modelId="{214A15EA-B2B4-433B-B9B8-114427F89B41}" type="presParOf" srcId="{C7A1E4D5-8592-4DAA-8AF1-FFDFC94B0A85}" destId="{2930B5D9-9188-4767-AAC4-5218863BDD92}" srcOrd="1" destOrd="0" presId="urn:microsoft.com/office/officeart/2005/8/layout/funnel1"/>
    <dgm:cxn modelId="{D0B39ADB-4DD0-485B-80D8-2ACF52F7B94C}" type="presParOf" srcId="{C7A1E4D5-8592-4DAA-8AF1-FFDFC94B0A85}" destId="{A948D8E9-A4AF-462E-944F-A64CA28CF50F}" srcOrd="2" destOrd="0" presId="urn:microsoft.com/office/officeart/2005/8/layout/funnel1"/>
    <dgm:cxn modelId="{74DFAB04-4BB1-4D57-9796-89BD7AE99469}" type="presParOf" srcId="{C7A1E4D5-8592-4DAA-8AF1-FFDFC94B0A85}" destId="{D86E6F02-692A-4B23-9548-50F292121800}" srcOrd="3" destOrd="0" presId="urn:microsoft.com/office/officeart/2005/8/layout/funnel1"/>
    <dgm:cxn modelId="{FC881B07-D1B7-4595-B484-82F9C2E46516}" type="presParOf" srcId="{C7A1E4D5-8592-4DAA-8AF1-FFDFC94B0A85}" destId="{1B5E7981-D483-4390-BDE9-B286501A69EF}" srcOrd="4" destOrd="0" presId="urn:microsoft.com/office/officeart/2005/8/layout/funnel1"/>
    <dgm:cxn modelId="{1831292F-86F9-4C5D-A3E7-915BB31F72B4}" type="presParOf" srcId="{C7A1E4D5-8592-4DAA-8AF1-FFDFC94B0A85}" destId="{3E19064A-54AE-46FA-A32A-0562EA0338A5}" srcOrd="5" destOrd="0" presId="urn:microsoft.com/office/officeart/2005/8/layout/funnel1"/>
    <dgm:cxn modelId="{987615BE-87DD-4D8B-9CDF-C9594CCBBA56}" type="presParOf" srcId="{C7A1E4D5-8592-4DAA-8AF1-FFDFC94B0A85}" destId="{C5FFEB0B-0427-468B-87F5-4A132D9C6989}" srcOrd="6" destOrd="0" presId="urn:microsoft.com/office/officeart/2005/8/layout/funnel1"/>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BC994-91FF-4BE3-921A-609FAA03F2C1}">
      <dsp:nvSpPr>
        <dsp:cNvPr id="0" name=""/>
        <dsp:cNvSpPr/>
      </dsp:nvSpPr>
      <dsp:spPr>
        <a:xfrm>
          <a:off x="796961" y="99500"/>
          <a:ext cx="1974709" cy="685790"/>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0B5D9-9188-4767-AAC4-5218863BDD92}">
      <dsp:nvSpPr>
        <dsp:cNvPr id="0" name=""/>
        <dsp:cNvSpPr/>
      </dsp:nvSpPr>
      <dsp:spPr>
        <a:xfrm>
          <a:off x="1596030" y="1778769"/>
          <a:ext cx="382695" cy="244925"/>
        </a:xfrm>
        <a:prstGeom prst="downArrow">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sp>
    <dsp:sp modelId="{A948D8E9-A4AF-462E-944F-A64CA28CF50F}">
      <dsp:nvSpPr>
        <dsp:cNvPr id="0" name=""/>
        <dsp:cNvSpPr/>
      </dsp:nvSpPr>
      <dsp:spPr>
        <a:xfrm>
          <a:off x="410766" y="1974709"/>
          <a:ext cx="2753222" cy="45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b="1" kern="1200">
              <a:latin typeface="Source Sans Pro" panose="020B0503030403020204" pitchFamily="34" charset="0"/>
            </a:rPr>
            <a:t>CS Questionnaire</a:t>
          </a:r>
          <a:endParaRPr lang="en-GB" sz="2000" b="1" kern="1200" dirty="0">
            <a:latin typeface="Source Sans Pro" panose="020B0503030403020204" pitchFamily="34" charset="0"/>
          </a:endParaRPr>
        </a:p>
      </dsp:txBody>
      <dsp:txXfrm>
        <a:off x="410766" y="1974709"/>
        <a:ext cx="2753222" cy="459234"/>
      </dsp:txXfrm>
    </dsp:sp>
    <dsp:sp modelId="{D86E6F02-692A-4B23-9548-50F292121800}">
      <dsp:nvSpPr>
        <dsp:cNvPr id="0" name=""/>
        <dsp:cNvSpPr/>
      </dsp:nvSpPr>
      <dsp:spPr>
        <a:xfrm>
          <a:off x="1514898" y="838256"/>
          <a:ext cx="688852" cy="688852"/>
        </a:xfrm>
        <a:prstGeom prst="ellipse">
          <a:avLst/>
        </a:prstGeom>
        <a:solidFill>
          <a:schemeClr val="tx2">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Casual</a:t>
          </a:r>
        </a:p>
      </dsp:txBody>
      <dsp:txXfrm>
        <a:off x="1615778" y="939136"/>
        <a:ext cx="487092" cy="487092"/>
      </dsp:txXfrm>
    </dsp:sp>
    <dsp:sp modelId="{1B5E7981-D483-4390-BDE9-B286501A69EF}">
      <dsp:nvSpPr>
        <dsp:cNvPr id="0" name=""/>
        <dsp:cNvSpPr/>
      </dsp:nvSpPr>
      <dsp:spPr>
        <a:xfrm>
          <a:off x="1021986" y="321464"/>
          <a:ext cx="688852" cy="688852"/>
        </a:xfrm>
        <a:prstGeom prst="ellipse">
          <a:avLst/>
        </a:prstGeom>
        <a:solidFill>
          <a:schemeClr val="tx2">
            <a:lumMod val="40000"/>
            <a:lumOff val="6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Expert</a:t>
          </a:r>
        </a:p>
      </dsp:txBody>
      <dsp:txXfrm>
        <a:off x="1122866" y="422344"/>
        <a:ext cx="487092" cy="487092"/>
      </dsp:txXfrm>
    </dsp:sp>
    <dsp:sp modelId="{3E19064A-54AE-46FA-A32A-0562EA0338A5}">
      <dsp:nvSpPr>
        <dsp:cNvPr id="0" name=""/>
        <dsp:cNvSpPr/>
      </dsp:nvSpPr>
      <dsp:spPr>
        <a:xfrm>
          <a:off x="1726146" y="154915"/>
          <a:ext cx="688852" cy="688852"/>
        </a:xfrm>
        <a:prstGeom prst="ellipse">
          <a:avLst/>
        </a:prstGeom>
        <a:solidFill>
          <a:schemeClr val="tx2">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Pro</a:t>
          </a:r>
        </a:p>
      </dsp:txBody>
      <dsp:txXfrm>
        <a:off x="1827026" y="255795"/>
        <a:ext cx="487092" cy="487092"/>
      </dsp:txXfrm>
    </dsp:sp>
    <dsp:sp modelId="{C5FFEB0B-0427-468B-87F5-4A132D9C6989}">
      <dsp:nvSpPr>
        <dsp:cNvPr id="0" name=""/>
        <dsp:cNvSpPr/>
      </dsp:nvSpPr>
      <dsp:spPr>
        <a:xfrm>
          <a:off x="715830" y="15307"/>
          <a:ext cx="2143095" cy="1714476"/>
        </a:xfrm>
        <a:prstGeom prst="funnel">
          <a:avLst/>
        </a:prstGeom>
        <a:noFill/>
        <a:ln w="28575" cap="flat" cmpd="sng" algn="ctr">
          <a:solidFill>
            <a:schemeClr val="bg2"/>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03143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p:txBody>
      </p:sp>
    </p:spTree>
    <p:extLst>
      <p:ext uri="{BB962C8B-B14F-4D97-AF65-F5344CB8AC3E}">
        <p14:creationId xmlns:p14="http://schemas.microsoft.com/office/powerpoint/2010/main" val="3271964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96C30-463D-04D9-E550-B0DFB348B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8003A-8DDD-6785-84BF-A6FEB075DC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6767B5-C8E3-DED7-449A-99BC6387A34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Following this, they completed a Questionnaire regarding CS expertise and skill which was informed by CS players who we interviewed ahead of this study</a:t>
            </a:r>
          </a:p>
          <a:p>
            <a:pPr marL="158750" indent="0" algn="l">
              <a:buNone/>
            </a:pPr>
            <a:endParaRPr lang="en-GB" sz="1100" dirty="0"/>
          </a:p>
        </p:txBody>
      </p:sp>
    </p:spTree>
    <p:extLst>
      <p:ext uri="{BB962C8B-B14F-4D97-AF65-F5344CB8AC3E}">
        <p14:creationId xmlns:p14="http://schemas.microsoft.com/office/powerpoint/2010/main" val="3278681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305 people completed this study, and after pre-processing and accuracy filtering, we had a sample of 235, which was fantastic.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 The first thing we wanted to explore was our sample’s expertise; to do this, we put our </a:t>
            </a:r>
            <a:r>
              <a:rPr lang="en-GB" b="1" dirty="0"/>
              <a:t>four expertise variables </a:t>
            </a:r>
            <a:r>
              <a:rPr lang="en-GB" b="0" dirty="0"/>
              <a:t>into a </a:t>
            </a:r>
            <a:r>
              <a:rPr lang="en-GB" b="1" dirty="0"/>
              <a:t>k-means cluster analysis</a:t>
            </a:r>
            <a:r>
              <a:rPr lang="en-GB" b="0"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An</a:t>
            </a:r>
            <a:r>
              <a:rPr lang="en-GB" b="1" dirty="0"/>
              <a:t> unsupervised machine learning algorithm</a:t>
            </a:r>
            <a:r>
              <a:rPr lang="en-GB" dirty="0"/>
              <a:t> which groups </a:t>
            </a:r>
            <a:r>
              <a:rPr lang="en-GB" b="1" dirty="0"/>
              <a:t>observations</a:t>
            </a:r>
            <a:r>
              <a:rPr lang="en-GB" dirty="0"/>
              <a:t> into </a:t>
            </a:r>
            <a:r>
              <a:rPr lang="en-GB" b="1" dirty="0"/>
              <a:t>k-cluster groups </a:t>
            </a:r>
            <a:r>
              <a:rPr lang="en-GB" dirty="0"/>
              <a:t>with </a:t>
            </a:r>
            <a:r>
              <a:rPr lang="en-GB" b="1" dirty="0"/>
              <a:t>minimum within-cluster variation</a:t>
            </a:r>
            <a:r>
              <a:rPr lang="en-GB" dirty="0"/>
              <a:t>. </a:t>
            </a:r>
          </a:p>
          <a:p>
            <a:r>
              <a:rPr lang="en-GB" dirty="0"/>
              <a:t>Analysis suggested that </a:t>
            </a:r>
            <a:r>
              <a:rPr lang="en-GB" b="1" dirty="0"/>
              <a:t>4 Cluster Groups </a:t>
            </a:r>
            <a:r>
              <a:rPr lang="en-GB" dirty="0"/>
              <a:t>would best </a:t>
            </a:r>
            <a:r>
              <a:rPr lang="en-GB" b="1" dirty="0"/>
              <a:t>fit</a:t>
            </a:r>
            <a:r>
              <a:rPr lang="en-GB" dirty="0"/>
              <a:t> our data: Semi/Pro, Aspiring, Experienced and Novice players. </a:t>
            </a:r>
          </a:p>
          <a:p>
            <a:r>
              <a:rPr lang="en-GB" dirty="0"/>
              <a:t>3d scatter plot with our variables on the following axis:</a:t>
            </a:r>
          </a:p>
          <a:p>
            <a:pPr lvl="1"/>
            <a:r>
              <a:rPr lang="en-GB" b="1" dirty="0"/>
              <a:t>weekly hours </a:t>
            </a:r>
            <a:r>
              <a:rPr lang="en-GB" dirty="0"/>
              <a:t>on the </a:t>
            </a:r>
            <a:r>
              <a:rPr lang="en-GB" b="1" dirty="0"/>
              <a:t>x</a:t>
            </a:r>
          </a:p>
          <a:p>
            <a:pPr lvl="1"/>
            <a:r>
              <a:rPr lang="en-GB" b="1" dirty="0"/>
              <a:t>total hours </a:t>
            </a:r>
            <a:r>
              <a:rPr lang="en-GB" b="0" dirty="0"/>
              <a:t>on the </a:t>
            </a:r>
            <a:r>
              <a:rPr lang="en-GB" b="1" dirty="0"/>
              <a:t>y</a:t>
            </a:r>
          </a:p>
          <a:p>
            <a:pPr lvl="1"/>
            <a:r>
              <a:rPr lang="en-GB" b="1" dirty="0"/>
              <a:t>current ranking </a:t>
            </a:r>
            <a:r>
              <a:rPr lang="en-GB" dirty="0"/>
              <a:t>on the </a:t>
            </a:r>
            <a:r>
              <a:rPr lang="en-GB" b="1" dirty="0"/>
              <a:t>z</a:t>
            </a:r>
            <a:r>
              <a:rPr lang="en-GB" dirty="0"/>
              <a:t> in the </a:t>
            </a:r>
            <a:r>
              <a:rPr lang="en-GB" b="1" dirty="0"/>
              <a:t>left</a:t>
            </a:r>
            <a:r>
              <a:rPr lang="en-GB" dirty="0"/>
              <a:t> plot and </a:t>
            </a:r>
            <a:r>
              <a:rPr lang="en-GB" b="1" dirty="0"/>
              <a:t>self-rated expertise </a:t>
            </a:r>
            <a:r>
              <a:rPr lang="en-GB" dirty="0"/>
              <a:t>on the </a:t>
            </a:r>
            <a:r>
              <a:rPr lang="en-GB" b="1" dirty="0"/>
              <a:t>z</a:t>
            </a:r>
            <a:r>
              <a:rPr lang="en-GB" dirty="0"/>
              <a:t> in the </a:t>
            </a:r>
            <a:r>
              <a:rPr lang="en-GB" b="1" dirty="0"/>
              <a:t>right</a:t>
            </a:r>
            <a:r>
              <a:rPr lang="en-GB" dirty="0"/>
              <a:t> plot</a:t>
            </a:r>
          </a:p>
          <a:p>
            <a:r>
              <a:rPr lang="en-GB" dirty="0"/>
              <a:t>Displays the </a:t>
            </a:r>
            <a:r>
              <a:rPr lang="en-GB" b="1" dirty="0"/>
              <a:t>range</a:t>
            </a:r>
            <a:r>
              <a:rPr lang="en-GB" dirty="0"/>
              <a:t> of expertise in our participants, suggests that CS expertise is </a:t>
            </a:r>
            <a:r>
              <a:rPr lang="en-GB" b="1" dirty="0"/>
              <a:t>non-linear </a:t>
            </a:r>
            <a:r>
              <a:rPr lang="en-GB" dirty="0"/>
              <a:t>and can be measured with a </a:t>
            </a:r>
            <a:r>
              <a:rPr lang="en-GB" b="1" dirty="0"/>
              <a:t>multitude</a:t>
            </a:r>
            <a:r>
              <a:rPr lang="en-GB" dirty="0"/>
              <a:t> of measures. </a:t>
            </a:r>
          </a:p>
          <a:p>
            <a:r>
              <a:rPr lang="en-GB" dirty="0"/>
              <a:t>Clustering gives us an amazing overview of the expertise of our sample – in greater depth than would have been possible with one measure of video game expertise.</a:t>
            </a:r>
          </a:p>
          <a:p>
            <a:r>
              <a:rPr lang="en-GB" dirty="0"/>
              <a:t>So how did our expertise groups do on the task?</a:t>
            </a:r>
          </a:p>
        </p:txBody>
      </p:sp>
    </p:spTree>
    <p:extLst>
      <p:ext uri="{BB962C8B-B14F-4D97-AF65-F5344CB8AC3E}">
        <p14:creationId xmlns:p14="http://schemas.microsoft.com/office/powerpoint/2010/main" val="2556919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Raincloud plot: </a:t>
            </a:r>
          </a:p>
          <a:p>
            <a:pPr lvl="1"/>
            <a:r>
              <a:rPr lang="en-GB" b="1" dirty="0"/>
              <a:t>X axis = </a:t>
            </a:r>
            <a:r>
              <a:rPr lang="en-GB" b="0" dirty="0"/>
              <a:t>Mean</a:t>
            </a:r>
            <a:r>
              <a:rPr lang="en-GB" b="1" dirty="0"/>
              <a:t> </a:t>
            </a:r>
            <a:r>
              <a:rPr lang="en-GB" b="0" dirty="0"/>
              <a:t>RTs</a:t>
            </a:r>
          </a:p>
          <a:p>
            <a:pPr lvl="1"/>
            <a:r>
              <a:rPr lang="en-GB" b="1" dirty="0"/>
              <a:t>Y axis = </a:t>
            </a:r>
            <a:r>
              <a:rPr lang="en-GB" b="0" dirty="0"/>
              <a:t>expertise groups</a:t>
            </a:r>
          </a:p>
          <a:p>
            <a:pPr lvl="1"/>
            <a:r>
              <a:rPr lang="en-GB" b="1" dirty="0"/>
              <a:t>Dots</a:t>
            </a:r>
            <a:r>
              <a:rPr lang="en-GB" dirty="0"/>
              <a:t> = participant</a:t>
            </a:r>
          </a:p>
          <a:p>
            <a:pPr lvl="1"/>
            <a:r>
              <a:rPr lang="en-GB" b="1" dirty="0"/>
              <a:t>Box plot </a:t>
            </a:r>
            <a:r>
              <a:rPr lang="en-GB" dirty="0"/>
              <a:t>= summarises data from each group in terms of the </a:t>
            </a:r>
            <a:r>
              <a:rPr lang="en-GB" b="1" dirty="0"/>
              <a:t>maximum, minimum, interquartile range and median</a:t>
            </a:r>
          </a:p>
          <a:p>
            <a:pPr lvl="1"/>
            <a:r>
              <a:rPr lang="en-GB" b="1" dirty="0"/>
              <a:t>Cloud</a:t>
            </a:r>
            <a:r>
              <a:rPr lang="en-GB" dirty="0"/>
              <a:t> = distribution</a:t>
            </a:r>
          </a:p>
          <a:p>
            <a:r>
              <a:rPr lang="en-GB" dirty="0"/>
              <a:t>Main effect between causal and experienced players – a difference of 70 </a:t>
            </a:r>
            <a:r>
              <a:rPr lang="en-GB" dirty="0" err="1"/>
              <a:t>ms</a:t>
            </a:r>
            <a:r>
              <a:rPr lang="en-GB" dirty="0"/>
              <a:t> </a:t>
            </a:r>
          </a:p>
          <a:p>
            <a:r>
              <a:rPr lang="en-GB" dirty="0"/>
              <a:t>Main effect between casual and professional players – a difference of 86 </a:t>
            </a:r>
            <a:r>
              <a:rPr lang="en-GB" dirty="0" err="1"/>
              <a:t>ms</a:t>
            </a:r>
            <a:endParaRPr lang="en-GB" dirty="0"/>
          </a:p>
          <a:p>
            <a:r>
              <a:rPr lang="en-GB" dirty="0"/>
              <a:t>Suggests that greater CS expertise is associated with faster processing speed performance with no sacrifices in accuracy. </a:t>
            </a:r>
          </a:p>
          <a:p>
            <a:r>
              <a:rPr lang="en-GB" dirty="0"/>
              <a:t>But how did our expertise groups differ across the different trial types? </a:t>
            </a:r>
          </a:p>
        </p:txBody>
      </p:sp>
    </p:spTree>
    <p:extLst>
      <p:ext uri="{BB962C8B-B14F-4D97-AF65-F5344CB8AC3E}">
        <p14:creationId xmlns:p14="http://schemas.microsoft.com/office/powerpoint/2010/main" val="247860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look at the single trial RTs across our players</a:t>
            </a:r>
          </a:p>
          <a:p>
            <a:r>
              <a:rPr lang="en-GB" dirty="0"/>
              <a:t>Main effect between causal and experienced players – a difference of 60 </a:t>
            </a:r>
            <a:r>
              <a:rPr lang="en-GB" dirty="0" err="1"/>
              <a:t>ms</a:t>
            </a:r>
            <a:r>
              <a:rPr lang="en-GB" dirty="0"/>
              <a:t> </a:t>
            </a:r>
          </a:p>
          <a:p>
            <a:r>
              <a:rPr lang="en-GB" dirty="0"/>
              <a:t>Main effect between casual and professional players – a difference of 89 </a:t>
            </a:r>
            <a:r>
              <a:rPr lang="en-GB" dirty="0" err="1"/>
              <a:t>ms</a:t>
            </a:r>
            <a:endParaRPr lang="en-GB" b="0" dirty="0"/>
          </a:p>
          <a:p>
            <a:r>
              <a:rPr lang="en-GB" b="0" dirty="0"/>
              <a:t>Suggests that on single trials, greater CS expertise is associated with faster processing speed</a:t>
            </a:r>
          </a:p>
          <a:p>
            <a:pPr lvl="0"/>
            <a:endParaRPr lang="en-GB" b="1" dirty="0"/>
          </a:p>
          <a:p>
            <a:endParaRPr lang="en-GB" dirty="0"/>
          </a:p>
          <a:p>
            <a:pPr marL="158750" indent="0">
              <a:buNone/>
            </a:pPr>
            <a:endParaRPr lang="en-GB" dirty="0"/>
          </a:p>
        </p:txBody>
      </p:sp>
    </p:spTree>
    <p:extLst>
      <p:ext uri="{BB962C8B-B14F-4D97-AF65-F5344CB8AC3E}">
        <p14:creationId xmlns:p14="http://schemas.microsoft.com/office/powerpoint/2010/main" val="2392514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For switch trials the Bayes Factor is much smaller than it is for single trials, just one group main effect:</a:t>
            </a:r>
          </a:p>
          <a:p>
            <a:r>
              <a:rPr lang="en-GB" dirty="0"/>
              <a:t>Main effect between causal and experienced players – a difference of 145 </a:t>
            </a:r>
            <a:r>
              <a:rPr lang="en-GB" dirty="0" err="1"/>
              <a:t>ms</a:t>
            </a:r>
            <a:r>
              <a:rPr lang="en-GB" dirty="0"/>
              <a:t> </a:t>
            </a:r>
          </a:p>
          <a:p>
            <a:r>
              <a:rPr lang="en-GB" dirty="0"/>
              <a:t>And the distributions are much wider for switch trials.</a:t>
            </a:r>
          </a:p>
          <a:p>
            <a:r>
              <a:rPr lang="en-GB" b="0" dirty="0"/>
              <a:t>Notice: Experienced players have the fastest RTs whilst our casual, aspiring and semi/professionals are much slower</a:t>
            </a:r>
          </a:p>
          <a:p>
            <a:r>
              <a:rPr lang="en-GB" b="0" dirty="0"/>
              <a:t>This of course, will have ramifications on mixing and switching costs. </a:t>
            </a:r>
          </a:p>
          <a:p>
            <a:pPr lvl="0"/>
            <a:endParaRPr lang="en-GB" b="1" dirty="0"/>
          </a:p>
          <a:p>
            <a:endParaRPr lang="en-GB" dirty="0"/>
          </a:p>
          <a:p>
            <a:pPr marL="158750" indent="0">
              <a:buNone/>
            </a:pPr>
            <a:endParaRPr lang="en-GB" dirty="0"/>
          </a:p>
        </p:txBody>
      </p:sp>
    </p:spTree>
    <p:extLst>
      <p:ext uri="{BB962C8B-B14F-4D97-AF65-F5344CB8AC3E}">
        <p14:creationId xmlns:p14="http://schemas.microsoft.com/office/powerpoint/2010/main" val="286254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Mixing Costs: </a:t>
            </a:r>
            <a:r>
              <a:rPr lang="en-GB" sz="1100" dirty="0">
                <a:solidFill>
                  <a:schemeClr val="bg2"/>
                </a:solidFill>
                <a:latin typeface="Source Sans Pro" panose="020B0503030403020204" pitchFamily="34" charset="0"/>
              </a:rPr>
              <a:t>RT performance cost of mixing two tasks (repetition trial RTs – single trial RTs)</a:t>
            </a:r>
          </a:p>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Switching Costs: </a:t>
            </a:r>
            <a:r>
              <a:rPr lang="en-GB" sz="1100" dirty="0">
                <a:solidFill>
                  <a:schemeClr val="bg2"/>
                </a:solidFill>
                <a:latin typeface="Source Sans Pro" panose="020B0503030403020204" pitchFamily="34" charset="0"/>
              </a:rPr>
              <a:t>RT performance cost of switching from one task to another (switch trial RTs – repetition trial RTs)</a:t>
            </a:r>
          </a:p>
          <a:p>
            <a:r>
              <a:rPr lang="en-GB" dirty="0"/>
              <a:t>Mixing costs were similar across groups, but switching costs were quite different.</a:t>
            </a:r>
          </a:p>
          <a:p>
            <a:r>
              <a:rPr lang="en-GB" dirty="0"/>
              <a:t>Main effect between experienced and causal players – a difference of 65 </a:t>
            </a:r>
            <a:r>
              <a:rPr lang="en-GB" dirty="0" err="1"/>
              <a:t>ms</a:t>
            </a:r>
            <a:r>
              <a:rPr lang="en-GB" dirty="0"/>
              <a:t> </a:t>
            </a:r>
          </a:p>
          <a:p>
            <a:r>
              <a:rPr lang="en-GB" dirty="0"/>
              <a:t>Main effect between experienced and professional players – a difference of 92 </a:t>
            </a:r>
            <a:r>
              <a:rPr lang="en-GB" dirty="0" err="1"/>
              <a:t>ms</a:t>
            </a:r>
            <a:endParaRPr lang="en-GB" dirty="0"/>
          </a:p>
          <a:p>
            <a:r>
              <a:rPr lang="en-GB" dirty="0"/>
              <a:t>Switching costs were </a:t>
            </a:r>
            <a:r>
              <a:rPr lang="en-GB" b="1" dirty="0"/>
              <a:t>lowest</a:t>
            </a:r>
            <a:r>
              <a:rPr lang="en-GB" dirty="0"/>
              <a:t> (</a:t>
            </a:r>
            <a:r>
              <a:rPr lang="en-GB" b="1" dirty="0"/>
              <a:t>best</a:t>
            </a:r>
            <a:r>
              <a:rPr lang="en-GB" dirty="0"/>
              <a:t>) in experienced players and </a:t>
            </a:r>
            <a:r>
              <a:rPr lang="en-GB" b="1" dirty="0"/>
              <a:t>highest</a:t>
            </a:r>
            <a:r>
              <a:rPr lang="en-GB" dirty="0"/>
              <a:t> (</a:t>
            </a:r>
            <a:r>
              <a:rPr lang="en-GB" b="1" dirty="0"/>
              <a:t>worse</a:t>
            </a:r>
            <a:r>
              <a:rPr lang="en-GB" dirty="0"/>
              <a:t>) in semi/professional players.</a:t>
            </a:r>
          </a:p>
          <a:p>
            <a:r>
              <a:rPr lang="en-GB" dirty="0"/>
              <a:t>Suggests that less expert CS players have greater switching ability compared to more expert players – opposite of what we would have expected. </a:t>
            </a:r>
          </a:p>
          <a:p>
            <a:r>
              <a:rPr lang="en-GB" dirty="0"/>
              <a:t>What does that mean? … we’ll come back to that.</a:t>
            </a:r>
          </a:p>
        </p:txBody>
      </p:sp>
    </p:spTree>
    <p:extLst>
      <p:ext uri="{BB962C8B-B14F-4D97-AF65-F5344CB8AC3E}">
        <p14:creationId xmlns:p14="http://schemas.microsoft.com/office/powerpoint/2010/main" val="3370562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summarise, we found no differences in accuracy between our expertise groups, but we found Semi/Professional players to have faster RTs than less expert players. This was evident on single and switch trials (shorter RTs).</a:t>
            </a:r>
          </a:p>
          <a:p>
            <a:r>
              <a:rPr lang="en-GB" dirty="0"/>
              <a:t>We also found no differences in mixing between our expertise groups, but we found Experienced players to have better switching performance (lower switch costs).</a:t>
            </a:r>
          </a:p>
          <a:p>
            <a:r>
              <a:rPr lang="en-GB" dirty="0"/>
              <a:t>To investigate this further, we used a </a:t>
            </a:r>
            <a:r>
              <a:rPr lang="en-GB" b="1" dirty="0"/>
              <a:t>Drift-Diffusion Model, </a:t>
            </a:r>
            <a:r>
              <a:rPr lang="en-GB" b="0" dirty="0"/>
              <a:t>which is a </a:t>
            </a:r>
            <a:r>
              <a:rPr lang="en-GB" sz="1100" b="1" kern="1200" dirty="0">
                <a:solidFill>
                  <a:schemeClr val="bg2"/>
                </a:solidFill>
                <a:latin typeface="Source Sans Pro" panose="020B0503030403020204" pitchFamily="34" charset="0"/>
                <a:cs typeface="Times New Roman" panose="02020603050405020304" pitchFamily="18" charset="0"/>
              </a:rPr>
              <a:t>computational model of decision-making processes </a:t>
            </a:r>
            <a:r>
              <a:rPr lang="en-GB" sz="1100" b="0" kern="1200" dirty="0">
                <a:solidFill>
                  <a:schemeClr val="bg2"/>
                </a:solidFill>
                <a:latin typeface="Source Sans Pro" panose="020B0503030403020204" pitchFamily="34" charset="0"/>
                <a:cs typeface="Times New Roman" panose="02020603050405020304" pitchFamily="18" charset="0"/>
              </a:rPr>
              <a:t>which </a:t>
            </a:r>
            <a:r>
              <a:rPr lang="en-GB" b="0" dirty="0"/>
              <a:t>takes the </a:t>
            </a:r>
            <a:r>
              <a:rPr lang="en-GB" b="1" dirty="0"/>
              <a:t>RT</a:t>
            </a:r>
            <a:r>
              <a:rPr lang="en-GB" b="0" dirty="0"/>
              <a:t> and </a:t>
            </a:r>
            <a:r>
              <a:rPr lang="en-GB" b="1" dirty="0"/>
              <a:t>accuracy</a:t>
            </a:r>
            <a:r>
              <a:rPr lang="en-GB" b="0" dirty="0"/>
              <a:t> </a:t>
            </a:r>
            <a:r>
              <a:rPr lang="en-GB" b="1" dirty="0"/>
              <a:t>score</a:t>
            </a:r>
            <a:r>
              <a:rPr lang="en-GB" b="0" dirty="0"/>
              <a:t> measures from our </a:t>
            </a:r>
            <a:r>
              <a:rPr lang="en-GB" b="1" dirty="0"/>
              <a:t>Choice RT task </a:t>
            </a:r>
            <a:r>
              <a:rPr lang="en-GB" b="0" dirty="0"/>
              <a:t>and </a:t>
            </a:r>
            <a:r>
              <a:rPr lang="en-GB" b="1" dirty="0"/>
              <a:t>decomposes</a:t>
            </a:r>
            <a:r>
              <a:rPr lang="en-GB" b="0" dirty="0"/>
              <a:t> them into </a:t>
            </a:r>
            <a:r>
              <a:rPr lang="en-GB" b="1" dirty="0"/>
              <a:t>isolated components.</a:t>
            </a:r>
          </a:p>
        </p:txBody>
      </p:sp>
    </p:spTree>
    <p:extLst>
      <p:ext uri="{BB962C8B-B14F-4D97-AF65-F5344CB8AC3E}">
        <p14:creationId xmlns:p14="http://schemas.microsoft.com/office/powerpoint/2010/main" val="1167289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200" dirty="0">
                <a:solidFill>
                  <a:schemeClr val="bg2"/>
                </a:solidFill>
                <a:latin typeface="Source Sans Pro" panose="020B0503030403020204" pitchFamily="34" charset="0"/>
                <a:cs typeface="Times New Roman" panose="02020603050405020304" pitchFamily="18" charset="0"/>
              </a:rPr>
              <a:t>DDM parameters correspond to latent cognitive processes:</a:t>
            </a:r>
          </a:p>
          <a:p>
            <a:pPr lvl="0"/>
            <a:r>
              <a:rPr lang="en-GB" sz="1800" dirty="0">
                <a:effectLst/>
                <a:latin typeface="Times New Roman" panose="02020603050405020304" pitchFamily="18" charset="0"/>
                <a:ea typeface="Calibri" panose="020F0502020204030204" pitchFamily="34" charset="0"/>
              </a:rPr>
              <a:t>After the initial encoding of stimuli, for example, a shape that could be blue or green, there is a noisy period of evidence accumulation until the information is sufficiently clear.</a:t>
            </a:r>
          </a:p>
          <a:p>
            <a:pPr lvl="0"/>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slope of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information accumulation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drift rate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v</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how efficiently stimuli information is processed. Once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decisional threshold is reached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(i.e., if the shape is blue or green) then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is executed.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distance between the two choices reflects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caution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boundary separation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a</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and indicates a possible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speed-accuracy-trade-off.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If the individual favours speed, their narrow boundary separation indicates low response caution whereas if they favour accuracy, their wide boundary reparation would indicate high response caution. A response is executed once a decision has been made (pressing a key).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final component,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non-decision time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t0</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the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time period of other processes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which are not related to the decision itself such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stimuli encoding and response execution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Times New Roman" panose="02020603050405020304" pitchFamily="18" charset="0"/>
                <a:ea typeface="Calibri" panose="020F0502020204030204" pitchFamily="34" charset="0"/>
              </a:rPr>
              <a:t>The model provides additional insight into the underlying cognitive processes within a Choice RT Task, beyond that of RT and Accuracy Scores.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dirty="0">
              <a:effectLst/>
              <a:latin typeface="Times New Roman" panose="02020603050405020304" pitchFamily="18" charset="0"/>
              <a:ea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800" b="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endParaRPr lang="en-GB"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75424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switch trials, our semi/professional players had the highest (best) drift rates.</a:t>
            </a:r>
          </a:p>
          <a:p>
            <a:r>
              <a:rPr lang="en-GB" dirty="0"/>
              <a:t>Main effect between aspiring and professional players – a difference of 0.50</a:t>
            </a:r>
          </a:p>
          <a:p>
            <a:r>
              <a:rPr lang="en-GB" dirty="0"/>
              <a:t>Suggests that more expert CS players have greater information accumulation on the more challenging switch trials, </a:t>
            </a:r>
            <a:r>
              <a:rPr lang="en-GB" dirty="0" err="1"/>
              <a:t>despire</a:t>
            </a:r>
            <a:r>
              <a:rPr lang="en-GB" dirty="0"/>
              <a:t> their greater switch costs we saw earlier. </a:t>
            </a:r>
          </a:p>
          <a:p>
            <a:r>
              <a:rPr lang="en-GB" dirty="0"/>
              <a:t>However, the data here is pretty noisy – distributions and flat and wide and we only have evidence in switch trials so not decisive evidence here. </a:t>
            </a:r>
          </a:p>
        </p:txBody>
      </p:sp>
    </p:spTree>
    <p:extLst>
      <p:ext uri="{BB962C8B-B14F-4D97-AF65-F5344CB8AC3E}">
        <p14:creationId xmlns:p14="http://schemas.microsoft.com/office/powerpoint/2010/main" val="2928111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dirty="0"/>
              <a:t>Engagement in leisure activities is thought to contribute to a healthy lifestyle; however, not all activities are made equal, and those which involve a greater cognitive challenge show greater potential for improving cognition.</a:t>
            </a:r>
          </a:p>
          <a:p>
            <a:pPr lvl="0"/>
            <a:r>
              <a:rPr lang="en-GB" dirty="0"/>
              <a:t>Video games are a highly popular and challenging leisure activity:</a:t>
            </a:r>
          </a:p>
          <a:p>
            <a:pPr lvl="1"/>
            <a:r>
              <a:rPr lang="en-GB" dirty="0"/>
              <a:t>Screenshot from the video game we research, Counter-Strike which is a FPS game: typically featuring dynamic and complex environments which require players to make fast decisions or suffer in-game consequences. </a:t>
            </a:r>
          </a:p>
          <a:p>
            <a:pPr lvl="0"/>
            <a:r>
              <a:rPr lang="en-GB" dirty="0"/>
              <a:t>Is there the potential for video games to benefit cognition?</a:t>
            </a:r>
          </a:p>
        </p:txBody>
      </p:sp>
    </p:spTree>
    <p:extLst>
      <p:ext uri="{BB962C8B-B14F-4D97-AF65-F5344CB8AC3E}">
        <p14:creationId xmlns:p14="http://schemas.microsoft.com/office/powerpoint/2010/main" val="4066184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higher boundary separations, pretty close to casual players. </a:t>
            </a:r>
          </a:p>
          <a:p>
            <a:r>
              <a:rPr lang="en-GB" dirty="0"/>
              <a:t>Main effect between experienced and casual players – a difference of 0.27</a:t>
            </a:r>
          </a:p>
          <a:p>
            <a:r>
              <a:rPr lang="en-GB" dirty="0"/>
              <a:t>Suggests that more expert CS players show greater boundary separations on single trials, meaning they exhibit greater caution in their decision, suggesting that they prefer to gather more information before committing to their choice.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Again, the data here is pretty noisy—the distributions are flat and wide, and we only have evidence in single trials, so there is not decisive evidence here. </a:t>
            </a:r>
          </a:p>
          <a:p>
            <a:endParaRPr lang="en-GB" dirty="0"/>
          </a:p>
        </p:txBody>
      </p:sp>
    </p:spTree>
    <p:extLst>
      <p:ext uri="{BB962C8B-B14F-4D97-AF65-F5344CB8AC3E}">
        <p14:creationId xmlns:p14="http://schemas.microsoft.com/office/powerpoint/2010/main" val="3923095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shortest (best) non-decision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casual and professional players – a difference of 0.06</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experienced and professional players – a difference of 0.05</a:t>
            </a:r>
          </a:p>
          <a:p>
            <a:r>
              <a:rPr lang="en-GB" dirty="0"/>
              <a:t>Suggests that more expert CS players have greater encoding and response execution on single trials, meaning that they process and respond to sensory information faster and more efficiently. This is evident in their fast RTs on single trials. </a:t>
            </a:r>
          </a:p>
          <a:p>
            <a:r>
              <a:rPr lang="en-GB" dirty="0"/>
              <a:t>Contrary to drift rates and boundary separations, the distributions are pretty normal here and we have decisive Bayesian evidence. </a:t>
            </a:r>
          </a:p>
          <a:p>
            <a:r>
              <a:rPr lang="en-GB" dirty="0"/>
              <a:t>Perhaps they key process responsible for faster RTs in more expert CS players is the advantages in non-decision time. </a:t>
            </a:r>
          </a:p>
        </p:txBody>
      </p:sp>
    </p:spTree>
    <p:extLst>
      <p:ext uri="{BB962C8B-B14F-4D97-AF65-F5344CB8AC3E}">
        <p14:creationId xmlns:p14="http://schemas.microsoft.com/office/powerpoint/2010/main" val="2400464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K-means clustering is one method</a:t>
            </a:r>
          </a:p>
          <a:p>
            <a:r>
              <a:rPr lang="en-GB" b="0" dirty="0"/>
              <a:t>But, it remains to be seen if we find the same expertise groups in other samples. We have plans to test that this year. </a:t>
            </a:r>
          </a:p>
          <a:p>
            <a:r>
              <a:rPr lang="en-GB" b="0" dirty="0"/>
              <a:t>These four measures may not be applicable to other FPS games or video games from other genres. We’re working with collaborators to generate a similar questionnaire and variables for other games presently. </a:t>
            </a:r>
          </a:p>
        </p:txBody>
      </p:sp>
    </p:spTree>
    <p:extLst>
      <p:ext uri="{BB962C8B-B14F-4D97-AF65-F5344CB8AC3E}">
        <p14:creationId xmlns:p14="http://schemas.microsoft.com/office/powerpoint/2010/main" val="1459784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Whilst correlational, it suggests that more expert FPS players have advantages in processing speed with no evidence of a speed-accuracy trade-off. </a:t>
            </a:r>
          </a:p>
          <a:p>
            <a:r>
              <a:rPr lang="en-GB" b="0" dirty="0"/>
              <a:t>However, we don’t know the direction of this relationship. Do players improve their processing speed through playing FPS games, or do people with greater processing speed abilities play FPS games?</a:t>
            </a:r>
          </a:p>
        </p:txBody>
      </p:sp>
    </p:spTree>
    <p:extLst>
      <p:ext uri="{BB962C8B-B14F-4D97-AF65-F5344CB8AC3E}">
        <p14:creationId xmlns:p14="http://schemas.microsoft.com/office/powerpoint/2010/main" val="4150333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Why do our Experienced players, as opposed to our Semi/Professional players show a greater ability to switch between tasks?</a:t>
            </a:r>
          </a:p>
          <a:p>
            <a:r>
              <a:rPr lang="en-GB" b="0" dirty="0"/>
              <a:t>One explanation could be that perhaps the this cost is associated with the very fast repetition RTs in semi/professionals, to rule this out we calculated proportional switch costs and found the same finding – that experienced players have better switching performance than other expertise groups. </a:t>
            </a:r>
          </a:p>
          <a:p>
            <a:r>
              <a:rPr lang="en-GB" b="0" dirty="0"/>
              <a:t>A theory we had is that perhaps expert players do no multitask as much in game as newer players. When you’re new to a game you jump about a lot, as you before more expert your role is clearly defined – an eye-tracking pilot we did recently supports this, showing that more expert players jump around the visual display less than casual players. But more investigation and thinking needs to be done surrounding this finding. I’d be interested to hear what you think about it!</a:t>
            </a:r>
          </a:p>
          <a:p>
            <a:endParaRPr lang="en-GB" b="0" dirty="0"/>
          </a:p>
        </p:txBody>
      </p:sp>
    </p:spTree>
    <p:extLst>
      <p:ext uri="{BB962C8B-B14F-4D97-AF65-F5344CB8AC3E}">
        <p14:creationId xmlns:p14="http://schemas.microsoft.com/office/powerpoint/2010/main" val="1679845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Finally, for the drift parameters, we found …</a:t>
            </a:r>
          </a:p>
          <a:p>
            <a:r>
              <a:rPr lang="en-GB" b="0" dirty="0"/>
              <a:t>Key component in FPS players fast decision making is fast encoding and motor response </a:t>
            </a:r>
          </a:p>
          <a:p>
            <a:r>
              <a:rPr lang="en-GB" b="0" dirty="0"/>
              <a:t>This might indicate greater </a:t>
            </a:r>
            <a:r>
              <a:rPr lang="en-GB" b="1" dirty="0"/>
              <a:t>cognitive efficiency </a:t>
            </a:r>
            <a:r>
              <a:rPr lang="en-GB" b="0" dirty="0"/>
              <a:t>– players can process information and generate a motor response with minimal delay or inefficiency. </a:t>
            </a:r>
          </a:p>
          <a:p>
            <a:pPr lvl="0"/>
            <a:r>
              <a:rPr lang="en-GB" b="0" dirty="0"/>
              <a:t>Capacity-efficiency model, which Claudia has done work on, in the context of video game training would be </a:t>
            </a:r>
            <a:r>
              <a:rPr lang="en-GB" b="0" dirty="0" err="1"/>
              <a:t>facintating</a:t>
            </a:r>
            <a:r>
              <a:rPr lang="en-GB" b="0" dirty="0"/>
              <a:t> to investigate here.</a:t>
            </a:r>
          </a:p>
          <a:p>
            <a:pPr lvl="1"/>
            <a:endParaRPr lang="en-GB" b="0" dirty="0"/>
          </a:p>
        </p:txBody>
      </p:sp>
    </p:spTree>
    <p:extLst>
      <p:ext uri="{BB962C8B-B14F-4D97-AF65-F5344CB8AC3E}">
        <p14:creationId xmlns:p14="http://schemas.microsoft.com/office/powerpoint/2010/main" val="350560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of course, there is always the question of the directionality of causality. Do people with faster processing speed performance play FPS games, or does playing FPS games boost processing speed performance?</a:t>
            </a:r>
          </a:p>
          <a:p>
            <a:r>
              <a:rPr lang="en-GB" dirty="0"/>
              <a:t>This study doesn’t answer that question, but I hope to do some longitudinal work in the future to shed some light on this. Perhaps one day we’ll be asking your grandparents to come into our lab and play Counter-Strike!</a:t>
            </a:r>
          </a:p>
          <a:p>
            <a:r>
              <a:rPr lang="en-GB" dirty="0"/>
              <a:t>But before then, we have lots of gameplay elements to consider, such as the videogame perspective, sound, levels, user interface, competitive play, and interaction with players – which may differentially impact cognition.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When developing video game research proposals, involve people who know the most about those games so that you can best develop study methodology – for example measures of expertise. This is how we can continue to generate good collaborative science. </a:t>
            </a:r>
          </a:p>
        </p:txBody>
      </p:sp>
    </p:spTree>
    <p:extLst>
      <p:ext uri="{BB962C8B-B14F-4D97-AF65-F5344CB8AC3E}">
        <p14:creationId xmlns:p14="http://schemas.microsoft.com/office/powerpoint/2010/main" val="4245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With that, I’d like to thank my amazing supervisory team and Endpoint (our eSports team collaborator).</a:t>
            </a:r>
          </a:p>
          <a:p>
            <a:r>
              <a:rPr lang="en-GB" dirty="0"/>
              <a:t>I’d like to thank Tim again for the invitation to speak</a:t>
            </a:r>
          </a:p>
          <a:p>
            <a:r>
              <a:rPr lang="en-GB" dirty="0"/>
              <a:t>And to everyone listening thanks for your attention!</a:t>
            </a:r>
          </a:p>
        </p:txBody>
      </p:sp>
    </p:spTree>
    <p:extLst>
      <p:ext uri="{BB962C8B-B14F-4D97-AF65-F5344CB8AC3E}">
        <p14:creationId xmlns:p14="http://schemas.microsoft.com/office/powerpoint/2010/main" val="1735963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GB" sz="1100" i="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434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Sala </a:t>
            </a:r>
            <a:r>
              <a:rPr lang="en-GB" dirty="0"/>
              <a:t>found weak correlations between video game play and cognition; however, this analysis included </a:t>
            </a:r>
            <a:r>
              <a:rPr lang="en-GB" b="1" dirty="0"/>
              <a:t>all video game genres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The gameplay of </a:t>
            </a:r>
            <a:r>
              <a:rPr lang="en-GB" b="1" dirty="0"/>
              <a:t>Mario Kart </a:t>
            </a:r>
            <a:r>
              <a:rPr lang="en-GB" b="0" dirty="0"/>
              <a:t>is very different to </a:t>
            </a:r>
            <a:r>
              <a:rPr lang="en-GB" b="1" dirty="0"/>
              <a:t>Call of Duty </a:t>
            </a:r>
            <a:r>
              <a:rPr lang="en-GB" b="0" dirty="0"/>
              <a:t>and likely has </a:t>
            </a:r>
            <a:r>
              <a:rPr lang="en-GB" b="1" dirty="0"/>
              <a:t>different cognitive implications</a:t>
            </a:r>
            <a:r>
              <a:rPr lang="en-GB" b="0" dirty="0"/>
              <a:t>, so it is important to be genre-specific in our research. </a:t>
            </a:r>
          </a:p>
          <a:p>
            <a:r>
              <a:rPr lang="en-GB" b="1" dirty="0" err="1"/>
              <a:t>Bediou</a:t>
            </a:r>
            <a:r>
              <a:rPr lang="en-GB" dirty="0"/>
              <a:t> focused on one genre, </a:t>
            </a:r>
            <a:r>
              <a:rPr lang="en-GB" b="1" dirty="0"/>
              <a:t>Action Video Games </a:t>
            </a:r>
            <a:r>
              <a:rPr lang="en-GB" dirty="0"/>
              <a:t>(included FPS, action role-playing and action-adventure games), and found robust effects of AVG play on a range of cognitive domains such as </a:t>
            </a:r>
            <a:r>
              <a:rPr lang="en-GB" b="1" dirty="0"/>
              <a:t>perception</a:t>
            </a:r>
            <a:r>
              <a:rPr lang="en-GB" dirty="0"/>
              <a:t> and </a:t>
            </a:r>
            <a:r>
              <a:rPr lang="en-GB" b="1" dirty="0"/>
              <a:t>multitasking.</a:t>
            </a:r>
            <a:endParaRPr lang="en-GB" dirty="0"/>
          </a:p>
          <a:p>
            <a:r>
              <a:rPr lang="en-GB" b="1" dirty="0"/>
              <a:t>Smith &amp; </a:t>
            </a:r>
            <a:r>
              <a:rPr lang="en-GB" b="1" dirty="0" err="1"/>
              <a:t>Basak</a:t>
            </a:r>
            <a:r>
              <a:rPr lang="en-GB" b="1" dirty="0"/>
              <a:t> </a:t>
            </a:r>
            <a:r>
              <a:rPr lang="en-GB" b="0" dirty="0"/>
              <a:t>examined </a:t>
            </a:r>
            <a:r>
              <a:rPr lang="en-GB" b="1" dirty="0"/>
              <a:t>specific gameplay features</a:t>
            </a:r>
            <a:r>
              <a:rPr lang="en-GB" b="0" dirty="0"/>
              <a:t>, </a:t>
            </a:r>
            <a:r>
              <a:rPr lang="en-GB" dirty="0"/>
              <a:t>found a significant effect of video game </a:t>
            </a:r>
            <a:r>
              <a:rPr lang="en-GB" b="1" dirty="0"/>
              <a:t>training</a:t>
            </a:r>
            <a:r>
              <a:rPr lang="en-GB" dirty="0"/>
              <a:t> on cognition, and that different </a:t>
            </a:r>
            <a:r>
              <a:rPr lang="en-GB" b="1" dirty="0"/>
              <a:t>gameplay features </a:t>
            </a:r>
            <a:r>
              <a:rPr lang="en-GB" dirty="0"/>
              <a:t>are differentially related to cognitive performance.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With tight definitions of video games, meta-analyses have shown a positive relationship between video play and cognition</a:t>
            </a:r>
            <a:endParaRPr lang="en-GB" dirty="0"/>
          </a:p>
          <a:p>
            <a:r>
              <a:rPr lang="en-GB" b="1" dirty="0"/>
              <a:t>Further research </a:t>
            </a:r>
            <a:r>
              <a:rPr lang="en-GB" dirty="0"/>
              <a:t>is necessary in this field to understand how video game play can boost cognition, and the field would benefit from more </a:t>
            </a:r>
            <a:r>
              <a:rPr lang="en-GB" b="1" dirty="0"/>
              <a:t>genre-specific research </a:t>
            </a:r>
            <a:r>
              <a:rPr lang="en-GB" dirty="0"/>
              <a:t>investigating the cognitive correlates of specific video games </a:t>
            </a:r>
          </a:p>
          <a:p>
            <a:endParaRPr lang="en-GB" dirty="0"/>
          </a:p>
        </p:txBody>
      </p:sp>
    </p:spTree>
    <p:extLst>
      <p:ext uri="{BB962C8B-B14F-4D97-AF65-F5344CB8AC3E}">
        <p14:creationId xmlns:p14="http://schemas.microsoft.com/office/powerpoint/2010/main" val="2990737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let’s get genre-specific. My research examines the cognitive correlates of </a:t>
            </a:r>
            <a:r>
              <a:rPr lang="en-GB" b="1" dirty="0"/>
              <a:t>First-Person Shooter (FPS) </a:t>
            </a:r>
            <a:r>
              <a:rPr lang="en-GB" dirty="0"/>
              <a:t>games</a:t>
            </a:r>
          </a:p>
          <a:p>
            <a:r>
              <a:rPr lang="en-GB" b="1" dirty="0"/>
              <a:t>Why</a:t>
            </a:r>
            <a:r>
              <a:rPr lang="en-GB" dirty="0"/>
              <a:t> research FPS games? – popular and huge player base – featuring fast-paced and dynamic environments which require a range of cognitive and motor skills, such as hand-eye coordination and fast decision-making. If playing these games enhances those skills, perhaps we can utilise FPS games for real-world training for people in the medical profession, for example.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Counter-Strike: </a:t>
            </a:r>
            <a:r>
              <a:rPr lang="en-GB" b="0" dirty="0"/>
              <a:t>lots of reasons why we chose CS over other games but for times sake I’ll leave that discussion for now</a:t>
            </a:r>
            <a:endParaRPr lang="en-GB" dirty="0"/>
          </a:p>
          <a:p>
            <a:endParaRPr lang="en-GB" dirty="0"/>
          </a:p>
        </p:txBody>
      </p:sp>
    </p:spTree>
    <p:extLst>
      <p:ext uri="{BB962C8B-B14F-4D97-AF65-F5344CB8AC3E}">
        <p14:creationId xmlns:p14="http://schemas.microsoft.com/office/powerpoint/2010/main" val="201451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The current game version is Counter-Strike 2 which came out September last year, but you might have known it as Counter-Strike: Global Offensive or CSGO before then. </a:t>
            </a:r>
          </a:p>
          <a:p>
            <a:r>
              <a:rPr lang="en-GB" b="0" dirty="0"/>
              <a:t>CS2 is a team-based game in which one team of 5 players fights against another team of 5 players to secure sites, plant or prevent bomb planting. It’s pretty strategic in terms of teams requiring a plan and high level of communication to control the map and defeat the opposing team. It also involves skill-based gunplay where things like accuracy, reflexes and recoil control are vital for mastering each weapon – quite different to many point and shoot games. Also involves a competitive multiplayer mode where you play ranked matches against players of a similar skill level as you and move up or down these ranks based on your performance. Pretty challenging leisure activity!</a:t>
            </a:r>
          </a:p>
          <a:p>
            <a:r>
              <a:rPr lang="en-GB" b="0" dirty="0"/>
              <a:t>Some other things worth noting about CS is that it is a free-to-play PC game which </a:t>
            </a:r>
            <a:r>
              <a:rPr lang="en-GB" dirty="0"/>
              <a:t>has been around for a long time —unique compared to other FPS games such as </a:t>
            </a:r>
            <a:r>
              <a:rPr lang="en-GB" dirty="0" err="1"/>
              <a:t>Valorant</a:t>
            </a:r>
            <a:r>
              <a:rPr lang="en-GB" dirty="0"/>
              <a:t> (2019) or Apex (2019), which are more recent. We get a really diverse range of CS players from around the world with a good age-range. Benefit of it being a PC only game as this is how we assess cognition as well, so there’s less likely to be cofounds of someone who has skills on a console which maybe doesn’t translate as well to a keyboard. </a:t>
            </a:r>
          </a:p>
          <a:p>
            <a:r>
              <a:rPr lang="en-GB" dirty="0"/>
              <a:t>It’s one of the most popular FPS games, which has been gaining in popularity since the release of CS2. There’s a point I like to point out on this graph, first this peak here which is when the UK went into lockdown during the COVID pandemic. The study I’m talking about today was ran online during this time, so it was great to take advantage of that surge in interest. </a:t>
            </a:r>
          </a:p>
          <a:p>
            <a:r>
              <a:rPr lang="en-GB" dirty="0"/>
              <a:t>Played at the professional eSports level, team of paid players compete in international tournaments for huge prize pots. It allows us to investigate cognitive abilities in these highly expert players who have played CS for years. Doing longitudinal training studies aren’t often feasible so it’s great to have this naturalistic high expertise sample to compare with more casual players. </a:t>
            </a:r>
          </a:p>
        </p:txBody>
      </p:sp>
    </p:spTree>
    <p:extLst>
      <p:ext uri="{BB962C8B-B14F-4D97-AF65-F5344CB8AC3E}">
        <p14:creationId xmlns:p14="http://schemas.microsoft.com/office/powerpoint/2010/main" val="1804440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br>
              <a:rPr lang="en-GB" dirty="0"/>
            </a:br>
            <a:r>
              <a:rPr lang="en-GB" dirty="0"/>
              <a:t>In prep!</a:t>
            </a:r>
          </a:p>
        </p:txBody>
      </p:sp>
    </p:spTree>
    <p:extLst>
      <p:ext uri="{BB962C8B-B14F-4D97-AF65-F5344CB8AC3E}">
        <p14:creationId xmlns:p14="http://schemas.microsoft.com/office/powerpoint/2010/main" val="296025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Some studies combine lots of very different video games in the same research, so it’s difficult to disentangle the cognitive correlates of specific games. </a:t>
            </a:r>
          </a:p>
          <a:p>
            <a:r>
              <a:rPr lang="en-GB" dirty="0"/>
              <a:t>Samples are pretty small, often very male and include people who have quite limited video game experience and thus may not show any cognitive effects from play yet. </a:t>
            </a:r>
          </a:p>
          <a:p>
            <a:r>
              <a:rPr lang="en-GB" dirty="0"/>
              <a:t>Training studies have pretty short training periods – particularly in the context of how often people play video games. As you’ll see late in my studies 5 hours of video game play per week is pretty minimal for a lot of players. </a:t>
            </a:r>
          </a:p>
          <a:p>
            <a:r>
              <a:rPr lang="en-GB" dirty="0"/>
              <a:t>Studies which have examined video game skill or expertise typically use one of two measures</a:t>
            </a:r>
          </a:p>
          <a:p>
            <a:pPr lvl="1"/>
            <a:r>
              <a:rPr lang="en-GB" dirty="0"/>
              <a:t>Weekly hours playtime</a:t>
            </a:r>
          </a:p>
          <a:p>
            <a:pPr lvl="1"/>
            <a:r>
              <a:rPr lang="en-GB" dirty="0"/>
              <a:t>Self-rated expertise (1-7)</a:t>
            </a:r>
          </a:p>
          <a:p>
            <a:pPr lvl="0"/>
            <a:r>
              <a:rPr lang="en-GB" dirty="0"/>
              <a:t>Pretty limited self-reported measures which don’t necessarily encapsulate video game expertise. </a:t>
            </a:r>
          </a:p>
          <a:p>
            <a:endParaRPr lang="en-GB" dirty="0"/>
          </a:p>
        </p:txBody>
      </p:sp>
    </p:spTree>
    <p:extLst>
      <p:ext uri="{BB962C8B-B14F-4D97-AF65-F5344CB8AC3E}">
        <p14:creationId xmlns:p14="http://schemas.microsoft.com/office/powerpoint/2010/main" val="2071477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With that background in mind, we had two research questions.</a:t>
            </a:r>
          </a:p>
          <a:p>
            <a:r>
              <a:rPr lang="en-GB" dirty="0"/>
              <a:t>How should expertise in Counter-Strike be measured?</a:t>
            </a:r>
          </a:p>
          <a:p>
            <a:pPr lvl="1"/>
            <a:r>
              <a:rPr lang="en-GB" dirty="0"/>
              <a:t>We wanted to better understand </a:t>
            </a:r>
            <a:r>
              <a:rPr lang="en-GB" b="1" dirty="0"/>
              <a:t>what CS expertise is and how we can measure it. </a:t>
            </a:r>
          </a:p>
          <a:p>
            <a:pPr lvl="0"/>
            <a:r>
              <a:rPr lang="en-GB" dirty="0"/>
              <a:t>Secondly, following the </a:t>
            </a:r>
            <a:r>
              <a:rPr lang="en-GB" b="1" dirty="0"/>
              <a:t>promising</a:t>
            </a:r>
            <a:r>
              <a:rPr lang="en-GB" dirty="0"/>
              <a:t> </a:t>
            </a:r>
            <a:r>
              <a:rPr lang="en-GB" b="1" dirty="0"/>
              <a:t>meta-analytic findings </a:t>
            </a:r>
            <a:r>
              <a:rPr lang="en-GB" dirty="0"/>
              <a:t>regarding </a:t>
            </a:r>
            <a:r>
              <a:rPr lang="en-GB" b="1" dirty="0"/>
              <a:t>perceptual</a:t>
            </a:r>
            <a:r>
              <a:rPr lang="en-GB" dirty="0"/>
              <a:t> and </a:t>
            </a:r>
            <a:r>
              <a:rPr lang="en-GB" b="1" dirty="0"/>
              <a:t>multitasking</a:t>
            </a:r>
            <a:r>
              <a:rPr lang="en-GB" dirty="0"/>
              <a:t> performance in video game players, </a:t>
            </a:r>
          </a:p>
          <a:p>
            <a:pPr lvl="1"/>
            <a:r>
              <a:rPr lang="en-GB" dirty="0"/>
              <a:t>Wanted to investigate the relationship between CS expertise, processing speed and multitasking performance</a:t>
            </a:r>
          </a:p>
          <a:p>
            <a:pPr lvl="0"/>
            <a:r>
              <a:rPr lang="en-GB" dirty="0"/>
              <a:t>So we’re on the same page:</a:t>
            </a:r>
          </a:p>
          <a:p>
            <a:pPr lvl="1"/>
            <a:r>
              <a:rPr lang="en-GB" dirty="0"/>
              <a:t>Processing speed is our </a:t>
            </a:r>
            <a:r>
              <a:rPr lang="en-GB" b="1" dirty="0"/>
              <a:t>general</a:t>
            </a:r>
            <a:r>
              <a:rPr lang="en-GB" dirty="0"/>
              <a:t> </a:t>
            </a:r>
            <a:r>
              <a:rPr lang="en-GB" b="1" dirty="0"/>
              <a:t>ability</a:t>
            </a:r>
            <a:r>
              <a:rPr lang="en-GB" dirty="0"/>
              <a:t> to </a:t>
            </a:r>
            <a:r>
              <a:rPr lang="en-GB" b="1" dirty="0"/>
              <a:t>process information </a:t>
            </a:r>
            <a:r>
              <a:rPr lang="en-GB" dirty="0"/>
              <a:t>and is typically measured with RTs and accuracy scores</a:t>
            </a:r>
          </a:p>
          <a:p>
            <a:pPr lvl="1"/>
            <a:r>
              <a:rPr lang="en-GB" b="1" dirty="0"/>
              <a:t>Multitasking</a:t>
            </a:r>
            <a:r>
              <a:rPr lang="en-GB" dirty="0"/>
              <a:t> is our ability to </a:t>
            </a:r>
            <a:r>
              <a:rPr lang="en-GB" b="1" dirty="0"/>
              <a:t>do two or more tasks at the same time</a:t>
            </a:r>
            <a:r>
              <a:rPr lang="en-GB" dirty="0"/>
              <a:t>, typically measured by mixing and switching costs</a:t>
            </a:r>
          </a:p>
        </p:txBody>
      </p:sp>
    </p:spTree>
    <p:extLst>
      <p:ext uri="{BB962C8B-B14F-4D97-AF65-F5344CB8AC3E}">
        <p14:creationId xmlns:p14="http://schemas.microsoft.com/office/powerpoint/2010/main" val="3800724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p:txBody>
      </p:sp>
    </p:spTree>
    <p:extLst>
      <p:ext uri="{BB962C8B-B14F-4D97-AF65-F5344CB8AC3E}">
        <p14:creationId xmlns:p14="http://schemas.microsoft.com/office/powerpoint/2010/main" val="2967727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The Diamond)" preserve="1" userDrawn="1">
  <p:cSld name="1_1. Title slide (The Diamond)">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pic>
        <p:nvPicPr>
          <p:cNvPr id="15" name="Google Shape;15;p2"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C8AAF5CE-8685-E97C-7139-1A91EB2D7825}"/>
              </a:ext>
            </a:extLst>
          </p:cNvPr>
          <p:cNvSpPr>
            <a:spLocks noGrp="1"/>
          </p:cNvSpPr>
          <p:nvPr>
            <p:ph type="title" hasCustomPrompt="1"/>
          </p:nvPr>
        </p:nvSpPr>
        <p:spPr>
          <a:xfrm>
            <a:off x="165100" y="1203402"/>
            <a:ext cx="695642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5" name="Text Placeholder 4">
            <a:extLst>
              <a:ext uri="{FF2B5EF4-FFF2-40B4-BE49-F238E27FC236}">
                <a16:creationId xmlns:a16="http://schemas.microsoft.com/office/drawing/2014/main" id="{AF38B7D3-22D2-5A8E-3FE3-F2C01EF6EE9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7" name="Text Placeholder 6">
            <a:extLst>
              <a:ext uri="{FF2B5EF4-FFF2-40B4-BE49-F238E27FC236}">
                <a16:creationId xmlns:a16="http://schemas.microsoft.com/office/drawing/2014/main" id="{3ABF5F0C-4B0A-3030-ABCF-1EC65E2CFCB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8" name="Text Placeholder 6">
            <a:extLst>
              <a:ext uri="{FF2B5EF4-FFF2-40B4-BE49-F238E27FC236}">
                <a16:creationId xmlns:a16="http://schemas.microsoft.com/office/drawing/2014/main" id="{C72BE5D7-CD76-B8A1-7779-EF5B490A5C22}"/>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13" name="Google Shape;13;p2"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1842127"/>
      </p:ext>
    </p:extLst>
  </p:cSld>
  <p:clrMapOvr>
    <a:masterClrMapping/>
  </p:clrMapOvr>
  <p:extLst>
    <p:ext uri="{DCECCB84-F9BA-43D5-87BE-67443E8EF086}">
      <p15:sldGuideLst xmlns:p15="http://schemas.microsoft.com/office/powerpoint/2012/main">
        <p15:guide id="1" pos="17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itle only " preserve="1" userDrawn="1">
  <p:cSld name="1_10. Title only ">
    <p:spTree>
      <p:nvGrpSpPr>
        <p:cNvPr id="1" name="Shape 50"/>
        <p:cNvGrpSpPr/>
        <p:nvPr/>
      </p:nvGrpSpPr>
      <p:grpSpPr>
        <a:xfrm>
          <a:off x="0" y="0"/>
          <a:ext cx="0" cy="0"/>
          <a:chOff x="0" y="0"/>
          <a:chExt cx="0" cy="0"/>
        </a:xfrm>
      </p:grpSpPr>
      <p:sp>
        <p:nvSpPr>
          <p:cNvPr id="51" name="Google Shape;51;p8">
            <a:extLs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25934613-6459-0E69-0E87-7EDE0F2DC156}"/>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52" name="Google Shape;52;p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53" name="Google Shape;53;p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55" name="Google Shape;55;p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0124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itle and body" preserve="1" userDrawn="1">
  <p:cSld name="1_11. Title and body">
    <p:spTree>
      <p:nvGrpSpPr>
        <p:cNvPr id="1" name="Shape 120"/>
        <p:cNvGrpSpPr/>
        <p:nvPr/>
      </p:nvGrpSpPr>
      <p:grpSpPr>
        <a:xfrm>
          <a:off x="0" y="0"/>
          <a:ext cx="0" cy="0"/>
          <a:chOff x="0" y="0"/>
          <a:chExt cx="0" cy="0"/>
        </a:xfrm>
      </p:grpSpPr>
      <p:sp>
        <p:nvSpPr>
          <p:cNvPr id="121" name="Google Shape;121;p17">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0F0AEC03-5D0F-6E70-6AE0-CDCC6E62691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CA355768-5B10-3D4F-8D58-EB902AF53863}"/>
              </a:ext>
            </a:extLst>
          </p:cNvPr>
          <p:cNvSpPr>
            <a:spLocks noGrp="1"/>
          </p:cNvSpPr>
          <p:nvPr>
            <p:ph type="body" sz="quarter" idx="14" hasCustomPrompt="1"/>
          </p:nvPr>
        </p:nvSpPr>
        <p:spPr>
          <a:xfrm>
            <a:off x="128200" y="863600"/>
            <a:ext cx="8818950" cy="3632200"/>
          </a:xfrm>
        </p:spPr>
        <p:txBody>
          <a:bodyPr/>
          <a:lstStyle>
            <a:lvl1pPr marL="76200" indent="0">
              <a:buNone/>
              <a:defRPr/>
            </a:lvl1pPr>
          </a:lstStyle>
          <a:p>
            <a:pPr lvl="0"/>
            <a:r>
              <a:rPr lang="en-GB" dirty="0"/>
              <a:t>Add text</a:t>
            </a:r>
          </a:p>
        </p:txBody>
      </p:sp>
      <p:cxnSp>
        <p:nvCxnSpPr>
          <p:cNvPr id="124" name="Google Shape;124;p17">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2336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ext and image" preserve="1" userDrawn="1">
  <p:cSld name="1_12. Text and image">
    <p:spTree>
      <p:nvGrpSpPr>
        <p:cNvPr id="1" name="Shape 104"/>
        <p:cNvGrpSpPr/>
        <p:nvPr/>
      </p:nvGrpSpPr>
      <p:grpSpPr>
        <a:xfrm>
          <a:off x="0" y="0"/>
          <a:ext cx="0" cy="0"/>
          <a:chOff x="0" y="0"/>
          <a:chExt cx="0" cy="0"/>
        </a:xfrm>
      </p:grpSpPr>
      <p:sp>
        <p:nvSpPr>
          <p:cNvPr id="4" name="Title 3">
            <a:extLst>
              <a:ext uri="{FF2B5EF4-FFF2-40B4-BE49-F238E27FC236}">
                <a16:creationId xmlns:a16="http://schemas.microsoft.com/office/drawing/2014/main" id="{FABD84F6-3868-E63D-88B1-2DA851BCA5E9}"/>
              </a:ext>
              <a:ext uri="{C183D7F6-B498-43B3-948B-1728B52AA6E4}">
                <adec:decorative xmlns:adec="http://schemas.microsoft.com/office/drawing/2017/decorative" val="1"/>
              </a:ext>
            </a:extLst>
          </p:cNvPr>
          <p:cNvSpPr>
            <a:spLocks noGrp="1"/>
          </p:cNvSpPr>
          <p:nvPr>
            <p:ph type="title" hasCustomPrompt="1"/>
          </p:nvPr>
        </p:nvSpPr>
        <p:spPr>
          <a:xfrm>
            <a:off x="141300" y="255050"/>
            <a:ext cx="5156400" cy="75340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106A9C36-8B06-B052-FF09-51ADA302EAD2}"/>
              </a:ext>
            </a:extLst>
          </p:cNvPr>
          <p:cNvSpPr>
            <a:spLocks noGrp="1"/>
          </p:cNvSpPr>
          <p:nvPr>
            <p:ph type="body" sz="quarter" idx="15" hasCustomPrompt="1"/>
          </p:nvPr>
        </p:nvSpPr>
        <p:spPr>
          <a:xfrm>
            <a:off x="128200" y="1079500"/>
            <a:ext cx="4653350" cy="3213100"/>
          </a:xfrm>
        </p:spPr>
        <p:txBody>
          <a:bodyPr>
            <a:normAutofit/>
          </a:bodyPr>
          <a:lstStyle>
            <a:lvl1pPr marL="76200" indent="0">
              <a:buNone/>
              <a:defRPr sz="2000"/>
            </a:lvl1pPr>
          </a:lstStyle>
          <a:p>
            <a:pPr lvl="0"/>
            <a:r>
              <a:rPr lang="en-GB" dirty="0"/>
              <a:t>Add text</a:t>
            </a:r>
          </a:p>
        </p:txBody>
      </p:sp>
      <p:sp>
        <p:nvSpPr>
          <p:cNvPr id="105" name="Google Shape;105;p14">
            <a:extLst>
              <a:ext uri="{C183D7F6-B498-43B3-948B-1728B52AA6E4}">
                <adec:decorative xmlns:adec="http://schemas.microsoft.com/office/drawing/2017/decorative" val="1"/>
              </a:ext>
            </a:extLst>
          </p:cNvPr>
          <p:cNvSpPr/>
          <p:nvPr/>
        </p:nvSpPr>
        <p:spPr>
          <a:xfrm>
            <a:off x="141300" y="1008450"/>
            <a:ext cx="7584300" cy="3626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a:spLocks noGrp="1"/>
          </p:cNvSpPr>
          <p:nvPr>
            <p:ph type="pic" idx="2" hasCustomPrompt="1"/>
          </p:nvPr>
        </p:nvSpPr>
        <p:spPr>
          <a:xfrm>
            <a:off x="4978700" y="89275"/>
            <a:ext cx="4072200" cy="4971900"/>
          </a:xfrm>
          <a:prstGeom prst="rect">
            <a:avLst/>
          </a:prstGeom>
          <a:noFill/>
          <a:ln>
            <a:noFill/>
          </a:ln>
        </p:spPr>
        <p:txBody>
          <a:bodyPr/>
          <a:lstStyle/>
          <a:p>
            <a:r>
              <a:rPr lang="en-US" dirty="0"/>
              <a:t>Add picture</a:t>
            </a:r>
          </a:p>
        </p:txBody>
      </p:sp>
      <p:sp>
        <p:nvSpPr>
          <p:cNvPr id="109" name="Google Shape;109;p1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61098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Image and quote" preserve="1" userDrawn="1">
  <p:cSld name="1_13. Image and quote">
    <p:spTree>
      <p:nvGrpSpPr>
        <p:cNvPr id="1" name="Shape 56"/>
        <p:cNvGrpSpPr/>
        <p:nvPr/>
      </p:nvGrpSpPr>
      <p:grpSpPr>
        <a:xfrm>
          <a:off x="0" y="0"/>
          <a:ext cx="0" cy="0"/>
          <a:chOff x="0" y="0"/>
          <a:chExt cx="0" cy="0"/>
        </a:xfrm>
      </p:grpSpPr>
      <p:sp>
        <p:nvSpPr>
          <p:cNvPr id="60" name="Google Shape;60;p9">
            <a:extLst>
              <a:ext uri="{C183D7F6-B498-43B3-948B-1728B52AA6E4}">
                <adec:decorative xmlns:adec="http://schemas.microsoft.com/office/drawing/2017/decorative" val="1"/>
              </a:ext>
            </a:extLst>
          </p:cNvPr>
          <p:cNvSpPr txBox="1"/>
          <p:nvPr/>
        </p:nvSpPr>
        <p:spPr>
          <a:xfrm>
            <a:off x="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1A8735C9-D0EC-E153-1C38-8E56342F4D84}"/>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8" name="Google Shape;58;p9"/>
          <p:cNvSpPr>
            <a:spLocks noGrp="1"/>
          </p:cNvSpPr>
          <p:nvPr>
            <p:ph type="pic" idx="2"/>
          </p:nvPr>
        </p:nvSpPr>
        <p:spPr>
          <a:xfrm>
            <a:off x="209550" y="1015825"/>
            <a:ext cx="4257600" cy="3295800"/>
          </a:xfrm>
          <a:prstGeom prst="rect">
            <a:avLst/>
          </a:prstGeom>
          <a:noFill/>
          <a:ln>
            <a:noFill/>
          </a:ln>
        </p:spPr>
      </p:sp>
      <p:sp>
        <p:nvSpPr>
          <p:cNvPr id="3" name="Text Placeholder 3">
            <a:extLst>
              <a:ext uri="{FF2B5EF4-FFF2-40B4-BE49-F238E27FC236}">
                <a16:creationId xmlns:a16="http://schemas.microsoft.com/office/drawing/2014/main" id="{791ECA3E-8AD1-9FE4-8749-8873FF94B2B9}"/>
              </a:ext>
            </a:extLst>
          </p:cNvPr>
          <p:cNvSpPr>
            <a:spLocks noGrp="1"/>
          </p:cNvSpPr>
          <p:nvPr>
            <p:ph type="body" sz="quarter" idx="16" hasCustomPrompt="1"/>
          </p:nvPr>
        </p:nvSpPr>
        <p:spPr>
          <a:xfrm>
            <a:off x="209550" y="4241799"/>
            <a:ext cx="4270300" cy="545539"/>
          </a:xfrm>
        </p:spPr>
        <p:txBody>
          <a:bodyPr>
            <a:normAutofit/>
          </a:bodyPr>
          <a:lstStyle>
            <a:lvl1pPr marL="76200" indent="0">
              <a:buNone/>
              <a:defRPr sz="2400"/>
            </a:lvl1pPr>
          </a:lstStyle>
          <a:p>
            <a:pPr lvl="0"/>
            <a:r>
              <a:rPr lang="en-GB" dirty="0"/>
              <a:t>Add title</a:t>
            </a:r>
          </a:p>
        </p:txBody>
      </p:sp>
      <p:sp>
        <p:nvSpPr>
          <p:cNvPr id="2" name="Text Placeholder 3">
            <a:extLst>
              <a:ext uri="{FF2B5EF4-FFF2-40B4-BE49-F238E27FC236}">
                <a16:creationId xmlns:a16="http://schemas.microsoft.com/office/drawing/2014/main" id="{4B31BFE2-3CD6-5390-35E8-2DB090479820}"/>
              </a:ext>
            </a:extLst>
          </p:cNvPr>
          <p:cNvSpPr>
            <a:spLocks noGrp="1"/>
          </p:cNvSpPr>
          <p:nvPr>
            <p:ph type="body" sz="quarter" idx="15" hasCustomPrompt="1"/>
          </p:nvPr>
        </p:nvSpPr>
        <p:spPr>
          <a:xfrm>
            <a:off x="4572000" y="1209124"/>
            <a:ext cx="4449076" cy="3445425"/>
          </a:xfrm>
        </p:spPr>
        <p:txBody>
          <a:bodyPr>
            <a:normAutofit/>
          </a:bodyPr>
          <a:lstStyle>
            <a:lvl1pPr marL="76200" indent="0">
              <a:buNone/>
              <a:defRPr sz="2400"/>
            </a:lvl1pPr>
          </a:lstStyle>
          <a:p>
            <a:pPr lvl="0"/>
            <a:r>
              <a:rPr lang="en-GB" dirty="0"/>
              <a:t>Add text</a:t>
            </a:r>
          </a:p>
        </p:txBody>
      </p:sp>
      <p:sp>
        <p:nvSpPr>
          <p:cNvPr id="59" name="Google Shape;59;p9">
            <a:extLst>
              <a:ext uri="{C183D7F6-B498-43B3-948B-1728B52AA6E4}">
                <adec:decorative xmlns:adec="http://schemas.microsoft.com/office/drawing/2017/decorative" val="1"/>
              </a:ext>
            </a:extLst>
          </p:cNvPr>
          <p:cNvSpPr/>
          <p:nvPr/>
        </p:nvSpPr>
        <p:spPr>
          <a:xfrm>
            <a:off x="4467150" y="1092675"/>
            <a:ext cx="4554000" cy="37968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a:extLst>
              <a:ext uri="{C183D7F6-B498-43B3-948B-1728B52AA6E4}">
                <adec:decorative xmlns:adec="http://schemas.microsoft.com/office/drawing/2017/decorative" val="1"/>
              </a:ext>
            </a:extLst>
          </p:cNvPr>
          <p:cNvSpPr/>
          <p:nvPr/>
        </p:nvSpPr>
        <p:spPr>
          <a:xfrm>
            <a:off x="100050" y="885750"/>
            <a:ext cx="44766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
        <p:nvSpPr>
          <p:cNvPr id="6" name="Picture Placeholder 5">
            <a:extLst>
              <a:ext uri="{FF2B5EF4-FFF2-40B4-BE49-F238E27FC236}">
                <a16:creationId xmlns:a16="http://schemas.microsoft.com/office/drawing/2014/main" id="{62CDE016-8C4A-EB36-9A5C-D136B85FDC08}"/>
              </a:ext>
            </a:extLst>
          </p:cNvPr>
          <p:cNvSpPr>
            <a:spLocks noGrp="1"/>
          </p:cNvSpPr>
          <p:nvPr>
            <p:ph type="pic" sz="quarter" idx="17" hasCustomPrompt="1"/>
          </p:nvPr>
        </p:nvSpPr>
        <p:spPr>
          <a:xfrm>
            <a:off x="209550" y="1016000"/>
            <a:ext cx="4257675" cy="3225800"/>
          </a:xfrm>
        </p:spPr>
        <p:txBody>
          <a:bodyPr/>
          <a:lstStyle/>
          <a:p>
            <a:r>
              <a:rPr lang="en-US" dirty="0"/>
              <a:t>Add picture</a:t>
            </a:r>
          </a:p>
        </p:txBody>
      </p:sp>
    </p:spTree>
    <p:extLst>
      <p:ext uri="{BB962C8B-B14F-4D97-AF65-F5344CB8AC3E}">
        <p14:creationId xmlns:p14="http://schemas.microsoft.com/office/powerpoint/2010/main" val="865437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Full image + text (right aligned)" preserve="1" userDrawn="1">
  <p:cSld name="1_14. Full image + text (right aligned)">
    <p:spTree>
      <p:nvGrpSpPr>
        <p:cNvPr id="1" name="Shape 135"/>
        <p:cNvGrpSpPr/>
        <p:nvPr/>
      </p:nvGrpSpPr>
      <p:grpSpPr>
        <a:xfrm>
          <a:off x="0" y="0"/>
          <a:ext cx="0" cy="0"/>
          <a:chOff x="0" y="0"/>
          <a:chExt cx="0" cy="0"/>
        </a:xfrm>
      </p:grpSpPr>
      <p:sp>
        <p:nvSpPr>
          <p:cNvPr id="136" name="Google Shape;136;p19"/>
          <p:cNvSpPr>
            <a:spLocks noGrp="1"/>
          </p:cNvSpPr>
          <p:nvPr>
            <p:ph type="pic" idx="2" hasCustomPrompt="1"/>
          </p:nvPr>
        </p:nvSpPr>
        <p:spPr>
          <a:xfrm>
            <a:off x="6350" y="0"/>
            <a:ext cx="9144000" cy="5143500"/>
          </a:xfrm>
          <a:prstGeom prst="rect">
            <a:avLst/>
          </a:prstGeom>
          <a:noFill/>
          <a:ln>
            <a:noFill/>
          </a:ln>
        </p:spPr>
        <p:txBody>
          <a:bodyPr/>
          <a:lstStyle/>
          <a:p>
            <a:r>
              <a:rPr lang="en-US" dirty="0"/>
              <a:t>Add picture</a:t>
            </a:r>
          </a:p>
        </p:txBody>
      </p:sp>
      <p:sp>
        <p:nvSpPr>
          <p:cNvPr id="2" name="Title 1">
            <a:extLst>
              <a:ext uri="{FF2B5EF4-FFF2-40B4-BE49-F238E27FC236}">
                <a16:creationId xmlns:a16="http://schemas.microsoft.com/office/drawing/2014/main" id="{2F56EC04-3F96-1650-9B58-687F1D98D718}"/>
              </a:ext>
            </a:extLst>
          </p:cNvPr>
          <p:cNvSpPr>
            <a:spLocks noGrp="1"/>
          </p:cNvSpPr>
          <p:nvPr>
            <p:ph type="title" hasCustomPrompt="1"/>
          </p:nvPr>
        </p:nvSpPr>
        <p:spPr>
          <a:xfrm>
            <a:off x="5275000"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3D43CEFA-56A9-503C-0CA7-96197904382A}"/>
              </a:ext>
            </a:extLst>
          </p:cNvPr>
          <p:cNvSpPr>
            <a:spLocks noGrp="1"/>
          </p:cNvSpPr>
          <p:nvPr>
            <p:ph type="body" sz="quarter" idx="14" hasCustomPrompt="1"/>
          </p:nvPr>
        </p:nvSpPr>
        <p:spPr>
          <a:xfrm>
            <a:off x="528135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39" name="Google Shape;139;p1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65943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Full image + text (left aligned) " preserve="1" userDrawn="1">
  <p:cSld name="1_15. Full image + text (left aligned) ">
    <p:spTree>
      <p:nvGrpSpPr>
        <p:cNvPr id="1" name="Shape 140"/>
        <p:cNvGrpSpPr/>
        <p:nvPr/>
      </p:nvGrpSpPr>
      <p:grpSpPr>
        <a:xfrm>
          <a:off x="0" y="0"/>
          <a:ext cx="0" cy="0"/>
          <a:chOff x="0" y="0"/>
          <a:chExt cx="0" cy="0"/>
        </a:xfrm>
      </p:grpSpPr>
      <p:sp>
        <p:nvSpPr>
          <p:cNvPr id="141" name="Google Shape;141;p20"/>
          <p:cNvSpPr>
            <a:spLocks noGrp="1"/>
          </p:cNvSpPr>
          <p:nvPr>
            <p:ph type="pic" idx="2"/>
          </p:nvPr>
        </p:nvSpPr>
        <p:spPr>
          <a:xfrm>
            <a:off x="0" y="-6875"/>
            <a:ext cx="9144000" cy="5143500"/>
          </a:xfrm>
          <a:prstGeom prst="rect">
            <a:avLst/>
          </a:prstGeom>
          <a:noFill/>
          <a:ln>
            <a:noFill/>
          </a:ln>
        </p:spPr>
      </p:sp>
      <p:sp>
        <p:nvSpPr>
          <p:cNvPr id="4" name="Title 1">
            <a:extLst>
              <a:ext uri="{FF2B5EF4-FFF2-40B4-BE49-F238E27FC236}">
                <a16:creationId xmlns:a16="http://schemas.microsoft.com/office/drawing/2014/main" id="{CCC6EB06-7C37-701B-CC78-A98B53DE7F44}"/>
              </a:ext>
            </a:extLst>
          </p:cNvPr>
          <p:cNvSpPr>
            <a:spLocks noGrp="1"/>
          </p:cNvSpPr>
          <p:nvPr>
            <p:ph type="title" hasCustomPrompt="1"/>
          </p:nvPr>
        </p:nvSpPr>
        <p:spPr>
          <a:xfrm>
            <a:off x="-5025"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4">
            <a:extLst>
              <a:ext uri="{FF2B5EF4-FFF2-40B4-BE49-F238E27FC236}">
                <a16:creationId xmlns:a16="http://schemas.microsoft.com/office/drawing/2014/main" id="{B8482159-A46A-B32B-03AC-D168024182B3}"/>
              </a:ext>
            </a:extLst>
          </p:cNvPr>
          <p:cNvSpPr>
            <a:spLocks noGrp="1"/>
          </p:cNvSpPr>
          <p:nvPr>
            <p:ph type="body" sz="quarter" idx="14" hasCustomPrompt="1"/>
          </p:nvPr>
        </p:nvSpPr>
        <p:spPr>
          <a:xfrm>
            <a:off x="450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44" name="Google Shape;144;p20"/>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0268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Video" preserve="1" userDrawn="1">
  <p:cSld name="1_16. Video">
    <p:bg>
      <p:bgPr>
        <a:solidFill>
          <a:srgbClr val="E1F4F8"/>
        </a:solidFill>
        <a:effectLst/>
      </p:bgPr>
    </p:bg>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73299203-2751-296C-FD48-FDB995EEB589}"/>
              </a:ext>
            </a:extLst>
          </p:cNvPr>
          <p:cNvSpPr>
            <a:spLocks noGrp="1"/>
          </p:cNvSpPr>
          <p:nvPr>
            <p:ph type="title" hasCustomPrompt="1"/>
          </p:nvPr>
        </p:nvSpPr>
        <p:spPr>
          <a:xfrm>
            <a:off x="88947" y="1109551"/>
            <a:ext cx="2165674" cy="3756137"/>
          </a:xfrm>
        </p:spPr>
        <p:txBody>
          <a:bodyPr>
            <a:normAutofit/>
          </a:bodyPr>
          <a:lstStyle>
            <a:lvl1pPr>
              <a:defRPr sz="2400" b="1" i="0">
                <a:solidFill>
                  <a:schemeClr val="tx2"/>
                </a:solidFill>
                <a:latin typeface="Source Sans Pro Black" panose="020B0503030403020204" pitchFamily="34" charset="0"/>
              </a:defRPr>
            </a:lvl1pPr>
          </a:lstStyle>
          <a:p>
            <a:r>
              <a:rPr lang="en-GB" dirty="0"/>
              <a:t>Add title</a:t>
            </a:r>
            <a:endParaRPr lang="en-US" dirty="0"/>
          </a:p>
        </p:txBody>
      </p:sp>
      <p:sp>
        <p:nvSpPr>
          <p:cNvPr id="147" name="Google Shape;147;p21">
            <a:extLst>
              <a:ext uri="{C183D7F6-B498-43B3-948B-1728B52AA6E4}">
                <adec:decorative xmlns:adec="http://schemas.microsoft.com/office/drawing/2017/decorative" val="1"/>
              </a:ext>
            </a:extLst>
          </p:cNvPr>
          <p:cNvSpPr/>
          <p:nvPr/>
        </p:nvSpPr>
        <p:spPr>
          <a:xfrm>
            <a:off x="2375975" y="277213"/>
            <a:ext cx="6327000" cy="4745100"/>
          </a:xfrm>
          <a:prstGeom prst="rect">
            <a:avLst/>
          </a:prstGeom>
          <a:solidFill>
            <a:srgbClr val="44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pic>
        <p:nvPicPr>
          <p:cNvPr id="149" name="Google Shape;149;p2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5" name="Media Placeholder 4">
            <a:extLst>
              <a:ext uri="{FF2B5EF4-FFF2-40B4-BE49-F238E27FC236}">
                <a16:creationId xmlns:a16="http://schemas.microsoft.com/office/drawing/2014/main" id="{42924DAB-C528-BEB3-BA55-A8E931814966}"/>
              </a:ext>
            </a:extLst>
          </p:cNvPr>
          <p:cNvSpPr>
            <a:spLocks noGrp="1"/>
          </p:cNvSpPr>
          <p:nvPr>
            <p:ph type="media" sz="quarter" idx="13"/>
          </p:nvPr>
        </p:nvSpPr>
        <p:spPr>
          <a:xfrm>
            <a:off x="2482850" y="196850"/>
            <a:ext cx="6327775" cy="4668838"/>
          </a:xfrm>
        </p:spPr>
        <p:txBody>
          <a:bodyPr/>
          <a:lstStyle/>
          <a:p>
            <a:r>
              <a:rPr lang="en-GB"/>
              <a:t>Click icon to add media</a:t>
            </a:r>
          </a:p>
        </p:txBody>
      </p:sp>
      <p:sp>
        <p:nvSpPr>
          <p:cNvPr id="150" name="Google Shape;150;p21"/>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4746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Statistics or key points" preserve="1" userDrawn="1">
  <p:cSld name="1_17. Statistics or key points">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3594000"/>
          </a:xfrm>
          <a:prstGeom prst="rect">
            <a:avLst/>
          </a:prstGeom>
          <a:noFill/>
          <a:ln>
            <a:noFill/>
          </a:ln>
        </p:spPr>
      </p:sp>
      <p:sp>
        <p:nvSpPr>
          <p:cNvPr id="2" name="Title 1">
            <a:extLst>
              <a:ext uri="{FF2B5EF4-FFF2-40B4-BE49-F238E27FC236}">
                <a16:creationId xmlns:a16="http://schemas.microsoft.com/office/drawing/2014/main" id="{6B133AAC-A50B-0931-731A-E4B53DBF38D2}"/>
              </a:ext>
            </a:extLst>
          </p:cNvPr>
          <p:cNvSpPr>
            <a:spLocks noGrp="1"/>
          </p:cNvSpPr>
          <p:nvPr>
            <p:ph type="title" hasCustomPrompt="1"/>
          </p:nvPr>
        </p:nvSpPr>
        <p:spPr>
          <a:xfrm>
            <a:off x="-1588" y="187800"/>
            <a:ext cx="5883275" cy="734050"/>
          </a:xfrm>
          <a:solidFill>
            <a:schemeClr val="tx2"/>
          </a:solidFill>
        </p:spPr>
        <p:txBody>
          <a:bodyP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8968760B-3503-D56B-6575-F628A6BEACD3}"/>
              </a:ext>
            </a:extLst>
          </p:cNvPr>
          <p:cNvSpPr>
            <a:spLocks noGrp="1"/>
          </p:cNvSpPr>
          <p:nvPr>
            <p:ph type="body" sz="quarter" idx="14" hasCustomPrompt="1"/>
          </p:nvPr>
        </p:nvSpPr>
        <p:spPr>
          <a:xfrm>
            <a:off x="180650" y="2961400"/>
            <a:ext cx="2759400" cy="2112250"/>
          </a:xfrm>
          <a:solidFill>
            <a:schemeClr val="accent1"/>
          </a:solidFill>
        </p:spPr>
        <p:txBody>
          <a:bodyPr/>
          <a:lstStyle>
            <a:lvl1pPr marL="76200" indent="0">
              <a:buNone/>
              <a:defRPr/>
            </a:lvl1pPr>
          </a:lstStyle>
          <a:p>
            <a:pPr lvl="0"/>
            <a:r>
              <a:rPr lang="en-GB" dirty="0"/>
              <a:t>Add text</a:t>
            </a:r>
          </a:p>
        </p:txBody>
      </p:sp>
      <p:sp>
        <p:nvSpPr>
          <p:cNvPr id="7" name="Text Placeholder 6">
            <a:extLst>
              <a:ext uri="{FF2B5EF4-FFF2-40B4-BE49-F238E27FC236}">
                <a16:creationId xmlns:a16="http://schemas.microsoft.com/office/drawing/2014/main" id="{54F4B204-C301-559A-4362-84C01F1B7359}"/>
              </a:ext>
            </a:extLst>
          </p:cNvPr>
          <p:cNvSpPr>
            <a:spLocks noGrp="1"/>
          </p:cNvSpPr>
          <p:nvPr>
            <p:ph type="body" sz="quarter" idx="15" hasCustomPrompt="1"/>
          </p:nvPr>
        </p:nvSpPr>
        <p:spPr>
          <a:xfrm>
            <a:off x="3046937" y="2961400"/>
            <a:ext cx="1898099" cy="1164300"/>
          </a:xfrm>
          <a:solidFill>
            <a:srgbClr val="A1DED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3" name="Text Placeholder 12">
            <a:extLst>
              <a:ext uri="{FF2B5EF4-FFF2-40B4-BE49-F238E27FC236}">
                <a16:creationId xmlns:a16="http://schemas.microsoft.com/office/drawing/2014/main" id="{02B7F941-4385-0707-6AB1-690DBE63C575}"/>
              </a:ext>
            </a:extLst>
          </p:cNvPr>
          <p:cNvSpPr>
            <a:spLocks noGrp="1"/>
          </p:cNvSpPr>
          <p:nvPr>
            <p:ph type="body" sz="quarter" idx="18" hasCustomPrompt="1"/>
          </p:nvPr>
        </p:nvSpPr>
        <p:spPr>
          <a:xfrm>
            <a:off x="3046413" y="4132050"/>
            <a:ext cx="1898650" cy="941600"/>
          </a:xfrm>
          <a:solidFill>
            <a:srgbClr val="A1DED2"/>
          </a:solidFill>
        </p:spPr>
        <p:txBody>
          <a:bodyPr>
            <a:normAutofit/>
          </a:bodyPr>
          <a:lstStyle>
            <a:lvl1pPr marL="76200" indent="0">
              <a:buNone/>
              <a:defRPr sz="1400"/>
            </a:lvl1pPr>
          </a:lstStyle>
          <a:p>
            <a:pPr lvl="0"/>
            <a:r>
              <a:rPr lang="en-GB" dirty="0"/>
              <a:t>Add text</a:t>
            </a:r>
          </a:p>
        </p:txBody>
      </p:sp>
      <p:sp>
        <p:nvSpPr>
          <p:cNvPr id="8" name="Text Placeholder 6">
            <a:extLst>
              <a:ext uri="{FF2B5EF4-FFF2-40B4-BE49-F238E27FC236}">
                <a16:creationId xmlns:a16="http://schemas.microsoft.com/office/drawing/2014/main" id="{AEB3785F-194F-0195-9178-EA83F1A1CF72}"/>
              </a:ext>
            </a:extLst>
          </p:cNvPr>
          <p:cNvSpPr>
            <a:spLocks noGrp="1"/>
          </p:cNvSpPr>
          <p:nvPr>
            <p:ph type="body" sz="quarter" idx="16" hasCustomPrompt="1"/>
          </p:nvPr>
        </p:nvSpPr>
        <p:spPr>
          <a:xfrm>
            <a:off x="5066237" y="2967750"/>
            <a:ext cx="1898099" cy="1164300"/>
          </a:xfrm>
          <a:solidFill>
            <a:srgbClr val="DAA8E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4" name="Text Placeholder 12">
            <a:extLst>
              <a:ext uri="{FF2B5EF4-FFF2-40B4-BE49-F238E27FC236}">
                <a16:creationId xmlns:a16="http://schemas.microsoft.com/office/drawing/2014/main" id="{05D8E3C5-38ED-9592-9AA0-521A9E34C3E0}"/>
              </a:ext>
            </a:extLst>
          </p:cNvPr>
          <p:cNvSpPr>
            <a:spLocks noGrp="1"/>
          </p:cNvSpPr>
          <p:nvPr>
            <p:ph type="body" sz="quarter" idx="19" hasCustomPrompt="1"/>
          </p:nvPr>
        </p:nvSpPr>
        <p:spPr>
          <a:xfrm>
            <a:off x="5065713" y="4138400"/>
            <a:ext cx="1898650" cy="941600"/>
          </a:xfrm>
          <a:solidFill>
            <a:srgbClr val="DAA8E2"/>
          </a:solidFill>
        </p:spPr>
        <p:txBody>
          <a:bodyPr>
            <a:normAutofit/>
          </a:bodyPr>
          <a:lstStyle>
            <a:lvl1pPr marL="76200" indent="0">
              <a:buNone/>
              <a:defRPr sz="1400"/>
            </a:lvl1pPr>
          </a:lstStyle>
          <a:p>
            <a:pPr lvl="0"/>
            <a:r>
              <a:rPr lang="en-GB" dirty="0"/>
              <a:t>Add text</a:t>
            </a:r>
          </a:p>
        </p:txBody>
      </p:sp>
      <p:sp>
        <p:nvSpPr>
          <p:cNvPr id="9" name="Text Placeholder 6">
            <a:extLst>
              <a:ext uri="{FF2B5EF4-FFF2-40B4-BE49-F238E27FC236}">
                <a16:creationId xmlns:a16="http://schemas.microsoft.com/office/drawing/2014/main" id="{3190B7AB-F6A4-D211-444C-CE1B5540FD4B}"/>
              </a:ext>
            </a:extLst>
          </p:cNvPr>
          <p:cNvSpPr>
            <a:spLocks noGrp="1"/>
          </p:cNvSpPr>
          <p:nvPr>
            <p:ph type="body" sz="quarter" idx="17" hasCustomPrompt="1"/>
          </p:nvPr>
        </p:nvSpPr>
        <p:spPr>
          <a:xfrm>
            <a:off x="7079187" y="2967750"/>
            <a:ext cx="1898099" cy="1164300"/>
          </a:xfrm>
          <a:solidFill>
            <a:srgbClr val="FF9664"/>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5" name="Text Placeholder 12">
            <a:extLst>
              <a:ext uri="{FF2B5EF4-FFF2-40B4-BE49-F238E27FC236}">
                <a16:creationId xmlns:a16="http://schemas.microsoft.com/office/drawing/2014/main" id="{C210AE4C-756C-7B05-68B6-BB65FAC2F0A0}"/>
              </a:ext>
            </a:extLst>
          </p:cNvPr>
          <p:cNvSpPr>
            <a:spLocks noGrp="1"/>
          </p:cNvSpPr>
          <p:nvPr>
            <p:ph type="body" sz="quarter" idx="20" hasCustomPrompt="1"/>
          </p:nvPr>
        </p:nvSpPr>
        <p:spPr>
          <a:xfrm>
            <a:off x="7078663" y="4138400"/>
            <a:ext cx="1898650" cy="941600"/>
          </a:xfrm>
          <a:solidFill>
            <a:srgbClr val="FF9664"/>
          </a:solidFill>
        </p:spPr>
        <p:txBody>
          <a:bodyPr>
            <a:normAutofit/>
          </a:bodyPr>
          <a:lstStyle>
            <a:lvl1pPr marL="76200" indent="0">
              <a:buNone/>
              <a:defRPr sz="1400"/>
            </a:lvl1pPr>
          </a:lstStyle>
          <a:p>
            <a:pPr lvl="0"/>
            <a:r>
              <a:rPr lang="en-GB" dirty="0"/>
              <a:t>Add text</a:t>
            </a:r>
          </a:p>
        </p:txBody>
      </p:sp>
      <p:sp>
        <p:nvSpPr>
          <p:cNvPr id="75" name="Google Shape;75;p10"/>
          <p:cNvSpPr txBox="1">
            <a:spLocks noGrp="1"/>
          </p:cNvSpPr>
          <p:nvPr>
            <p:ph type="sldNum" idx="12"/>
          </p:nvPr>
        </p:nvSpPr>
        <p:spPr>
          <a:xfrm>
            <a:off x="8404250" y="-9000"/>
            <a:ext cx="616800" cy="393600"/>
          </a:xfrm>
          <a:prstGeom prst="rect">
            <a:avLst/>
          </a:prstGeom>
        </p:spPr>
        <p:txBody>
          <a:bodyPr spcFirstLastPara="1" wrap="square" lIns="91425" tIns="91425" rIns="91425" bIns="91425" anchor="ctr" anchorCtr="0">
            <a:normAutofit/>
          </a:bodyPr>
          <a:lstStyle>
            <a:lvl1pPr marL="286349" lvl="0" indent="0" rtl="0">
              <a:buNone/>
              <a:defRPr>
                <a:solidFill>
                  <a:schemeClr val="dk1"/>
                </a:solidFill>
              </a:defRPr>
            </a:lvl1pPr>
            <a:lvl2pPr marL="286349" lvl="1" indent="0" rtl="0">
              <a:buNone/>
              <a:defRPr>
                <a:solidFill>
                  <a:schemeClr val="dk1"/>
                </a:solidFill>
              </a:defRPr>
            </a:lvl2pPr>
            <a:lvl3pPr marL="286349" lvl="2" indent="0" rtl="0">
              <a:buNone/>
              <a:defRPr>
                <a:solidFill>
                  <a:schemeClr val="dk1"/>
                </a:solidFill>
              </a:defRPr>
            </a:lvl3pPr>
            <a:lvl4pPr marL="286349" lvl="3" indent="0" rtl="0">
              <a:buNone/>
              <a:defRPr>
                <a:solidFill>
                  <a:schemeClr val="dk1"/>
                </a:solidFill>
              </a:defRPr>
            </a:lvl4pPr>
            <a:lvl5pPr marL="286349" lvl="4" indent="0" rtl="0">
              <a:buNone/>
              <a:defRPr>
                <a:solidFill>
                  <a:schemeClr val="dk1"/>
                </a:solidFill>
              </a:defRPr>
            </a:lvl5pPr>
            <a:lvl6pPr marL="286349" lvl="5" indent="0" rtl="0">
              <a:buNone/>
              <a:defRPr>
                <a:solidFill>
                  <a:schemeClr val="dk1"/>
                </a:solidFill>
              </a:defRPr>
            </a:lvl6pPr>
            <a:lvl7pPr marL="286349" lvl="6" indent="0" rtl="0">
              <a:buNone/>
              <a:defRPr>
                <a:solidFill>
                  <a:schemeClr val="dk1"/>
                </a:solidFill>
              </a:defRPr>
            </a:lvl7pPr>
            <a:lvl8pPr marL="286349" lvl="7" indent="0" rtl="0">
              <a:buNone/>
              <a:defRPr>
                <a:solidFill>
                  <a:schemeClr val="dk1"/>
                </a:solidFill>
              </a:defRPr>
            </a:lvl8pPr>
            <a:lvl9pPr marL="286349" lvl="8" indent="0" rtl="0">
              <a:buNone/>
              <a:defRPr>
                <a:solidFill>
                  <a:schemeClr val="dk1"/>
                </a:solidFill>
              </a:defRPr>
            </a:lvl9pPr>
          </a:lstStyle>
          <a:p>
            <a:pPr marL="286349"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71096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Big point" preserve="1" userDrawn="1">
  <p:cSld name="1_18. Big point">
    <p:spTree>
      <p:nvGrpSpPr>
        <p:cNvPr id="1" name="Shape 76"/>
        <p:cNvGrpSpPr/>
        <p:nvPr/>
      </p:nvGrpSpPr>
      <p:grpSpPr>
        <a:xfrm>
          <a:off x="0" y="0"/>
          <a:ext cx="0" cy="0"/>
          <a:chOff x="0" y="0"/>
          <a:chExt cx="0" cy="0"/>
        </a:xfrm>
      </p:grpSpPr>
      <p:sp>
        <p:nvSpPr>
          <p:cNvPr id="77" name="Google Shape;77;p11">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B44174D8-78DD-A5E8-C56A-9A81CA3C1C0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79" name="Google Shape;79;p11">
            <a:extLst>
              <a:ext uri="{C183D7F6-B498-43B3-948B-1728B52AA6E4}">
                <adec:decorative xmlns:adec="http://schemas.microsoft.com/office/drawing/2017/decorative" val="1"/>
              </a:ext>
            </a:extLst>
          </p:cNvPr>
          <p:cNvSpPr/>
          <p:nvPr/>
        </p:nvSpPr>
        <p:spPr>
          <a:xfrm>
            <a:off x="501450" y="980500"/>
            <a:ext cx="3154500" cy="3154500"/>
          </a:xfrm>
          <a:prstGeom prst="ellipse">
            <a:avLst/>
          </a:prstGeom>
          <a:solidFill>
            <a:srgbClr val="FF9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F9B53FD-603A-AED7-C5A0-5EC9F63D8070}"/>
              </a:ext>
            </a:extLst>
          </p:cNvPr>
          <p:cNvSpPr>
            <a:spLocks noGrp="1"/>
          </p:cNvSpPr>
          <p:nvPr>
            <p:ph type="body" sz="quarter" idx="15" hasCustomPrompt="1"/>
          </p:nvPr>
        </p:nvSpPr>
        <p:spPr>
          <a:xfrm>
            <a:off x="5014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4" name="Text Placeholder 3">
            <a:extLst>
              <a:ext uri="{FF2B5EF4-FFF2-40B4-BE49-F238E27FC236}">
                <a16:creationId xmlns:a16="http://schemas.microsoft.com/office/drawing/2014/main" id="{216FCD12-1A84-6208-34E5-FD24E18221C6}"/>
              </a:ext>
            </a:extLst>
          </p:cNvPr>
          <p:cNvSpPr>
            <a:spLocks noGrp="1"/>
          </p:cNvSpPr>
          <p:nvPr>
            <p:ph type="body" sz="quarter" idx="14" hasCustomPrompt="1"/>
          </p:nvPr>
        </p:nvSpPr>
        <p:spPr>
          <a:xfrm>
            <a:off x="4191000" y="1127125"/>
            <a:ext cx="4705350" cy="3008313"/>
          </a:xfrm>
        </p:spPr>
        <p:txBody>
          <a:bodyPr/>
          <a:lstStyle>
            <a:lvl1pPr marL="76200" indent="0">
              <a:buNone/>
              <a:defRPr/>
            </a:lvl1pPr>
          </a:lstStyle>
          <a:p>
            <a:pPr lvl="0"/>
            <a:r>
              <a:rPr lang="en-US" dirty="0"/>
              <a:t>Add text</a:t>
            </a:r>
            <a:endParaRPr lang="en-GB" dirty="0"/>
          </a:p>
        </p:txBody>
      </p:sp>
      <p:cxnSp>
        <p:nvCxnSpPr>
          <p:cNvPr id="80" name="Google Shape;80;p11">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81" name="Google Shape;81;p1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84" name="Google Shape;84;p11"/>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spTree>
    <p:extLst>
      <p:ext uri="{BB962C8B-B14F-4D97-AF65-F5344CB8AC3E}">
        <p14:creationId xmlns:p14="http://schemas.microsoft.com/office/powerpoint/2010/main" val="200705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Big stat" preserve="1" userDrawn="1">
  <p:cSld name="1_19. Big stat">
    <p:spTree>
      <p:nvGrpSpPr>
        <p:cNvPr id="1" name="Shape 85"/>
        <p:cNvGrpSpPr/>
        <p:nvPr/>
      </p:nvGrpSpPr>
      <p:grpSpPr>
        <a:xfrm>
          <a:off x="0" y="0"/>
          <a:ext cx="0" cy="0"/>
          <a:chOff x="0" y="0"/>
          <a:chExt cx="0" cy="0"/>
        </a:xfrm>
      </p:grpSpPr>
      <p:sp>
        <p:nvSpPr>
          <p:cNvPr id="88" name="Google Shape;88;p1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460215E7-B230-E57E-1907-459EA70B89C5}"/>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89" name="Google Shape;89;p12"/>
          <p:cNvCxnSpPr/>
          <p:nvPr/>
        </p:nvCxnSpPr>
        <p:spPr>
          <a:xfrm>
            <a:off x="1425975" y="5029200"/>
            <a:ext cx="7125900" cy="0"/>
          </a:xfrm>
          <a:prstGeom prst="straightConnector1">
            <a:avLst/>
          </a:prstGeom>
          <a:noFill/>
          <a:ln w="9525" cap="flat" cmpd="sng">
            <a:solidFill>
              <a:srgbClr val="440099"/>
            </a:solidFill>
            <a:prstDash val="solid"/>
            <a:round/>
            <a:headEnd type="none" w="med" len="med"/>
            <a:tailEnd type="none" w="med" len="med"/>
          </a:ln>
        </p:spPr>
      </p:cxnSp>
      <p:sp>
        <p:nvSpPr>
          <p:cNvPr id="86" name="Google Shape;86;p12">
            <a:extLst>
              <a:ext uri="{C183D7F6-B498-43B3-948B-1728B52AA6E4}">
                <adec:decorative xmlns:adec="http://schemas.microsoft.com/office/drawing/2017/decorative" val="1"/>
              </a:ext>
            </a:extLst>
          </p:cNvPr>
          <p:cNvSpPr/>
          <p:nvPr/>
        </p:nvSpPr>
        <p:spPr>
          <a:xfrm>
            <a:off x="2863650" y="980500"/>
            <a:ext cx="3154500" cy="3154500"/>
          </a:xfrm>
          <a:prstGeom prst="ellipse">
            <a:avLst/>
          </a:prstGeom>
          <a:solidFill>
            <a:srgbClr val="DA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5">
            <a:extLst>
              <a:ext uri="{FF2B5EF4-FFF2-40B4-BE49-F238E27FC236}">
                <a16:creationId xmlns:a16="http://schemas.microsoft.com/office/drawing/2014/main" id="{10763041-7B53-6CBD-0EB7-64BC2AA64F8D}"/>
              </a:ext>
            </a:extLst>
          </p:cNvPr>
          <p:cNvSpPr>
            <a:spLocks noGrp="1"/>
          </p:cNvSpPr>
          <p:nvPr>
            <p:ph type="body" sz="quarter" idx="15" hasCustomPrompt="1"/>
          </p:nvPr>
        </p:nvSpPr>
        <p:spPr>
          <a:xfrm>
            <a:off x="28636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94" name="Google Shape;94;p12"/>
          <p:cNvSpPr txBox="1">
            <a:spLocks noGrp="1"/>
          </p:cNvSpPr>
          <p:nvPr>
            <p:ph type="body" idx="1"/>
          </p:nvPr>
        </p:nvSpPr>
        <p:spPr>
          <a:xfrm>
            <a:off x="274600" y="4095988"/>
            <a:ext cx="8520600" cy="467100"/>
          </a:xfrm>
          <a:prstGeom prst="rect">
            <a:avLst/>
          </a:prstGeom>
        </p:spPr>
        <p:txBody>
          <a:bodyPr spcFirstLastPara="1" wrap="square" lIns="91425" tIns="91425" rIns="91425" bIns="91425" anchor="t" anchorCtr="0">
            <a:normAutofit/>
          </a:bodyPr>
          <a:lstStyle>
            <a:lvl1pPr marL="76200" lvl="0" indent="0" algn="ctr" rtl="0">
              <a:spcBef>
                <a:spcPts val="0"/>
              </a:spcBef>
              <a:spcAft>
                <a:spcPts val="0"/>
              </a:spcAft>
              <a:buClr>
                <a:srgbClr val="2B353E"/>
              </a:buClr>
              <a:buSzPts val="2400"/>
              <a:buNone/>
              <a:defRPr>
                <a:solidFill>
                  <a:srgbClr val="2B353E"/>
                </a:solidFill>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pPr lvl="0"/>
            <a:r>
              <a:rPr lang="en-GB"/>
              <a:t>Click to edit Master text styles</a:t>
            </a:r>
          </a:p>
        </p:txBody>
      </p:sp>
      <p:pic>
        <p:nvPicPr>
          <p:cNvPr id="90" name="Google Shape;90;p1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91" name="Google Shape;91;p12"/>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cxnSp>
        <p:nvCxnSpPr>
          <p:cNvPr id="95" name="Google Shape;95;p1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87" name="Google Shape;87;p12"/>
          <p:cNvSpPr txBo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endParaRPr sz="2400">
              <a:solidFill>
                <a:srgbClr val="131E2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8402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Firth Court)" preserve="1" userDrawn="1">
  <p:cSld name="1_2. Title slide (Firth Cour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pic>
        <p:nvPicPr>
          <p:cNvPr id="21" name="Google Shape;21;p3"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D7C50476-2DAE-54A9-987A-6F6C68657462}"/>
              </a:ext>
            </a:extLst>
          </p:cNvPr>
          <p:cNvSpPr>
            <a:spLocks noGrp="1"/>
          </p:cNvSpPr>
          <p:nvPr>
            <p:ph type="title" hasCustomPrompt="1"/>
          </p:nvPr>
        </p:nvSpPr>
        <p:spPr>
          <a:xfrm>
            <a:off x="165100" y="1203402"/>
            <a:ext cx="545511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4779CA3-4592-A9C8-A096-0A1F7E913AF3}"/>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A83969EB-C48F-B1FE-69B1-94FB6B475E7E}"/>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4A71FB3B-2B45-DBB5-A006-62C97FC32D18}"/>
              </a:ext>
            </a:extLst>
          </p:cNvPr>
          <p:cNvSpPr>
            <a:spLocks noGrp="1"/>
          </p:cNvSpPr>
          <p:nvPr>
            <p:ph type="body" sz="quarter" idx="13" hasCustomPrompt="1"/>
          </p:nvPr>
        </p:nvSpPr>
        <p:spPr>
          <a:xfrm>
            <a:off x="3232150" y="4470400"/>
            <a:ext cx="15113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20" name="Google Shape;20;p3"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32864189"/>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and two columns" preserve="1" userDrawn="1">
  <p:cSld name="1_20. Title and two columns">
    <p:spTree>
      <p:nvGrpSpPr>
        <p:cNvPr id="1" name="Shape 167"/>
        <p:cNvGrpSpPr/>
        <p:nvPr/>
      </p:nvGrpSpPr>
      <p:grpSpPr>
        <a:xfrm>
          <a:off x="0" y="0"/>
          <a:ext cx="0" cy="0"/>
          <a:chOff x="0" y="0"/>
          <a:chExt cx="0" cy="0"/>
        </a:xfrm>
      </p:grpSpPr>
      <p:sp>
        <p:nvSpPr>
          <p:cNvPr id="6" name="Google Shape;88;p12">
            <a:extLst>
              <a:ext uri="{FF2B5EF4-FFF2-40B4-BE49-F238E27FC236}">
                <a16:creationId xmlns:a16="http://schemas.microsoft.com/office/drawing/2014/main" id="{9DEB9D7A-CADD-B067-7660-0D2685B76CAC}"/>
              </a:ex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2A82A5AE-10B1-383B-3C4D-40FC7DCA9FAD}"/>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5CD52B2F-784E-617F-BD39-92009EB7029A}"/>
              </a:ext>
            </a:extLst>
          </p:cNvPr>
          <p:cNvSpPr>
            <a:spLocks noGrp="1"/>
          </p:cNvSpPr>
          <p:nvPr>
            <p:ph type="body" sz="quarter" idx="14" hasCustomPrompt="1"/>
          </p:nvPr>
        </p:nvSpPr>
        <p:spPr>
          <a:xfrm>
            <a:off x="299000" y="1000125"/>
            <a:ext cx="3999950" cy="3540125"/>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FA766E2F-9C15-729D-9882-5E9E4915C8F4}"/>
              </a:ext>
            </a:extLst>
          </p:cNvPr>
          <p:cNvSpPr>
            <a:spLocks noGrp="1"/>
          </p:cNvSpPr>
          <p:nvPr>
            <p:ph type="body" sz="quarter" idx="15" hasCustomPrompt="1"/>
          </p:nvPr>
        </p:nvSpPr>
        <p:spPr>
          <a:xfrm>
            <a:off x="4826550" y="1000125"/>
            <a:ext cx="3999950" cy="3540125"/>
          </a:xfrm>
        </p:spPr>
        <p:txBody>
          <a:bodyPr/>
          <a:lstStyle>
            <a:lvl1pPr marL="76200" indent="0">
              <a:buNone/>
              <a:defRPr/>
            </a:lvl1pPr>
          </a:lstStyle>
          <a:p>
            <a:pPr lvl="0"/>
            <a:r>
              <a:rPr lang="en-US" dirty="0"/>
              <a:t>Add text</a:t>
            </a:r>
            <a:endParaRPr lang="en-GB" dirty="0"/>
          </a:p>
        </p:txBody>
      </p:sp>
      <p:cxnSp>
        <p:nvCxnSpPr>
          <p:cNvPr id="170" name="Google Shape;170;p23">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71" name="Google Shape;171;p23"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74" name="Google Shape;174;p2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25297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and three columns" preserve="1" userDrawn="1">
  <p:cSld name="1_21. Title and three columns">
    <p:spTree>
      <p:nvGrpSpPr>
        <p:cNvPr id="1" name="Shape 175"/>
        <p:cNvGrpSpPr/>
        <p:nvPr/>
      </p:nvGrpSpPr>
      <p:grpSpPr>
        <a:xfrm>
          <a:off x="0" y="0"/>
          <a:ext cx="0" cy="0"/>
          <a:chOff x="0" y="0"/>
          <a:chExt cx="0" cy="0"/>
        </a:xfrm>
      </p:grpSpPr>
      <p:sp>
        <p:nvSpPr>
          <p:cNvPr id="176" name="Google Shape;176;p24">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6" name="Title 1">
            <a:extLst>
              <a:ext uri="{FF2B5EF4-FFF2-40B4-BE49-F238E27FC236}">
                <a16:creationId xmlns:a16="http://schemas.microsoft.com/office/drawing/2014/main" id="{58D1F4AB-1E2A-9F8B-9FC4-67EBD7917E63}"/>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F215C12D-3A55-D9E5-E6E8-22C4F01C5F55}"/>
              </a:ext>
            </a:extLst>
          </p:cNvPr>
          <p:cNvSpPr>
            <a:spLocks noGrp="1"/>
          </p:cNvSpPr>
          <p:nvPr>
            <p:ph type="body" sz="quarter" idx="14" hasCustomPrompt="1"/>
          </p:nvPr>
        </p:nvSpPr>
        <p:spPr>
          <a:xfrm>
            <a:off x="349800" y="1020224"/>
            <a:ext cx="2441100" cy="3540600"/>
          </a:xfrm>
        </p:spPr>
        <p:txBody>
          <a:bodyPr/>
          <a:lstStyle>
            <a:lvl1pPr marL="76200" indent="0">
              <a:buNone/>
              <a:defRPr/>
            </a:lvl1pPr>
          </a:lstStyle>
          <a:p>
            <a:pPr lvl="0"/>
            <a:r>
              <a:rPr lang="en-US" dirty="0"/>
              <a:t>Add text</a:t>
            </a:r>
            <a:endParaRPr lang="en-GB" dirty="0"/>
          </a:p>
        </p:txBody>
      </p:sp>
      <p:sp>
        <p:nvSpPr>
          <p:cNvPr id="4" name="Text Placeholder 3">
            <a:extLst>
              <a:ext uri="{FF2B5EF4-FFF2-40B4-BE49-F238E27FC236}">
                <a16:creationId xmlns:a16="http://schemas.microsoft.com/office/drawing/2014/main" id="{B2CBBD02-3F6C-48DD-9185-9655FDD73F60}"/>
              </a:ext>
            </a:extLst>
          </p:cNvPr>
          <p:cNvSpPr>
            <a:spLocks noGrp="1"/>
          </p:cNvSpPr>
          <p:nvPr>
            <p:ph type="body" sz="quarter" idx="15" hasCustomPrompt="1"/>
          </p:nvPr>
        </p:nvSpPr>
        <p:spPr>
          <a:xfrm>
            <a:off x="3347000" y="1020224"/>
            <a:ext cx="2441100" cy="3540600"/>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6E3238B3-AE07-5397-CD24-9BA57200C401}"/>
              </a:ext>
            </a:extLst>
          </p:cNvPr>
          <p:cNvSpPr>
            <a:spLocks noGrp="1"/>
          </p:cNvSpPr>
          <p:nvPr>
            <p:ph type="body" sz="quarter" idx="16" hasCustomPrompt="1"/>
          </p:nvPr>
        </p:nvSpPr>
        <p:spPr>
          <a:xfrm>
            <a:off x="6337850" y="1020224"/>
            <a:ext cx="2441100" cy="3540600"/>
          </a:xfrm>
        </p:spPr>
        <p:txBody>
          <a:bodyPr/>
          <a:lstStyle>
            <a:lvl1pPr marL="76200" indent="0">
              <a:buNone/>
              <a:defRPr/>
            </a:lvl1pPr>
          </a:lstStyle>
          <a:p>
            <a:pPr lvl="0"/>
            <a:r>
              <a:rPr lang="en-US" dirty="0"/>
              <a:t>Add text</a:t>
            </a:r>
            <a:endParaRPr lang="en-GB" dirty="0"/>
          </a:p>
        </p:txBody>
      </p:sp>
      <p:pic>
        <p:nvPicPr>
          <p:cNvPr id="181" name="Google Shape;181;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cxnSp>
        <p:nvCxnSpPr>
          <p:cNvPr id="182" name="Google Shape;182;p24">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83" name="Google Shape;183;p24"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84" name="Google Shape;184;p2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6967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Blank" preserve="1">
  <p:cSld name="1_22. Blank">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82085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Final slide" preserve="1" userDrawn="1">
  <p:cSld name="1_23. Final slide">
    <p:spTree>
      <p:nvGrpSpPr>
        <p:cNvPr id="1" name="Shape 127"/>
        <p:cNvGrpSpPr/>
        <p:nvPr/>
      </p:nvGrpSpPr>
      <p:grpSpPr>
        <a:xfrm>
          <a:off x="0" y="0"/>
          <a:ext cx="0" cy="0"/>
          <a:chOff x="0" y="0"/>
          <a:chExt cx="0" cy="0"/>
        </a:xfrm>
      </p:grpSpPr>
      <p:pic>
        <p:nvPicPr>
          <p:cNvPr id="128" name="Google Shape;128;p1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9" name="Google Shape;129;p18">
            <a:extLst>
              <a:ext uri="{C183D7F6-B498-43B3-948B-1728B52AA6E4}">
                <adec:decorative xmlns:adec="http://schemas.microsoft.com/office/drawing/2017/decorative" val="1"/>
              </a:ext>
            </a:extLst>
          </p:cNvPr>
          <p:cNvSpPr/>
          <p:nvPr/>
        </p:nvSpPr>
        <p:spPr>
          <a:xfrm>
            <a:off x="361800" y="303925"/>
            <a:ext cx="8016900" cy="391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a:extLst>
              <a:ext uri="{C183D7F6-B498-43B3-948B-1728B52AA6E4}">
                <adec:decorative xmlns:adec="http://schemas.microsoft.com/office/drawing/2017/decorative" val="1"/>
              </a:ext>
            </a:extLst>
          </p:cNvPr>
          <p:cNvSpPr/>
          <p:nvPr/>
        </p:nvSpPr>
        <p:spPr>
          <a:xfrm>
            <a:off x="534929" y="513475"/>
            <a:ext cx="8016900" cy="3914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21E40814-2910-535D-ED7C-F6D44A01518D}"/>
              </a:ext>
            </a:extLst>
          </p:cNvPr>
          <p:cNvSpPr>
            <a:spLocks noGrp="1"/>
          </p:cNvSpPr>
          <p:nvPr>
            <p:ph type="title" hasCustomPrompt="1"/>
          </p:nvPr>
        </p:nvSpPr>
        <p:spPr>
          <a:xfrm>
            <a:off x="742950" y="1108784"/>
            <a:ext cx="4664150" cy="2139349"/>
          </a:xfrm>
        </p:spPr>
        <p:txBody>
          <a:bodyPr>
            <a:noAutofit/>
          </a:bodyPr>
          <a:lstStyle>
            <a:lvl1pPr>
              <a:defRPr sz="6000" b="1" i="0">
                <a:solidFill>
                  <a:schemeClr val="tx2"/>
                </a:solidFill>
                <a:latin typeface="Source Sans Pro Black" panose="020B0503030403020204" pitchFamily="34" charset="0"/>
              </a:defRPr>
            </a:lvl1pPr>
          </a:lstStyle>
          <a:p>
            <a:r>
              <a:rPr lang="en-GB" dirty="0"/>
              <a:t>Add title</a:t>
            </a:r>
            <a:endParaRPr lang="en-US" dirty="0"/>
          </a:p>
        </p:txBody>
      </p:sp>
      <p:cxnSp>
        <p:nvCxnSpPr>
          <p:cNvPr id="133" name="Google Shape;133;p1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4" name="Text Placeholder 3">
            <a:extLst>
              <a:ext uri="{FF2B5EF4-FFF2-40B4-BE49-F238E27FC236}">
                <a16:creationId xmlns:a16="http://schemas.microsoft.com/office/drawing/2014/main" id="{8201B4CE-39F1-B584-CE3F-3551ED191286}"/>
              </a:ext>
            </a:extLst>
          </p:cNvPr>
          <p:cNvSpPr>
            <a:spLocks noGrp="1"/>
          </p:cNvSpPr>
          <p:nvPr>
            <p:ph type="body" sz="quarter" idx="14" hasCustomPrompt="1"/>
          </p:nvPr>
        </p:nvSpPr>
        <p:spPr>
          <a:xfrm>
            <a:off x="742950" y="3390900"/>
            <a:ext cx="7415213" cy="604838"/>
          </a:xfrm>
        </p:spPr>
        <p:txBody>
          <a:bodyPr/>
          <a:lstStyle>
            <a:lvl1pPr marL="76200" indent="0">
              <a:buNone/>
              <a:defRPr>
                <a:solidFill>
                  <a:schemeClr val="tx2"/>
                </a:solidFill>
              </a:defRPr>
            </a:lvl1pPr>
          </a:lstStyle>
          <a:p>
            <a:pPr lvl="0"/>
            <a:r>
              <a:rPr lang="en-GB" dirty="0"/>
              <a:t>Add text</a:t>
            </a:r>
          </a:p>
        </p:txBody>
      </p:sp>
      <p:sp>
        <p:nvSpPr>
          <p:cNvPr id="134" name="Google Shape;134;p1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76970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956AD5-6B33-58DF-2D3D-8E21178F7448}"/>
              </a:ext>
            </a:extLst>
          </p:cNvPr>
          <p:cNvSpPr>
            <a:spLocks noGrp="1"/>
          </p:cNvSpPr>
          <p:nvPr>
            <p:ph type="dt" sz="half" idx="10"/>
          </p:nvPr>
        </p:nvSpPr>
        <p:spPr/>
        <p:txBody>
          <a:bodyPr/>
          <a:lstStyle/>
          <a:p>
            <a:fld id="{BDD51E50-E861-46E0-BDAE-BFF4B3BBB43B}" type="datetimeFigureOut">
              <a:rPr lang="en-GB" smtClean="0"/>
              <a:t>30/09/2024</a:t>
            </a:fld>
            <a:endParaRPr lang="en-GB"/>
          </a:p>
        </p:txBody>
      </p:sp>
      <p:sp>
        <p:nvSpPr>
          <p:cNvPr id="3" name="Footer Placeholder 2">
            <a:extLst>
              <a:ext uri="{FF2B5EF4-FFF2-40B4-BE49-F238E27FC236}">
                <a16:creationId xmlns:a16="http://schemas.microsoft.com/office/drawing/2014/main" id="{2FAC2251-505B-E097-531A-F9AB74F0BA9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96B8E4-E925-F52E-35A7-3960A464E54F}"/>
              </a:ext>
            </a:extLst>
          </p:cNvPr>
          <p:cNvSpPr>
            <a:spLocks noGrp="1"/>
          </p:cNvSpPr>
          <p:nvPr>
            <p:ph type="sldNum" sz="quarter" idx="12"/>
          </p:nvPr>
        </p:nvSpPr>
        <p:spPr/>
        <p:txBody>
          <a:bodyPr/>
          <a:lstStyle/>
          <a:p>
            <a:fld id="{9768694C-5A8E-4C68-9E0B-ABB157C53F45}" type="slidenum">
              <a:rPr lang="en-GB" smtClean="0"/>
              <a:t>‹#›</a:t>
            </a:fld>
            <a:endParaRPr lang="en-GB"/>
          </a:p>
        </p:txBody>
      </p:sp>
    </p:spTree>
    <p:extLst>
      <p:ext uri="{BB962C8B-B14F-4D97-AF65-F5344CB8AC3E}">
        <p14:creationId xmlns:p14="http://schemas.microsoft.com/office/powerpoint/2010/main" val="2104256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The Arts Tower)" preserve="1" userDrawn="1">
  <p:cSld name="1_3. Title slide (The Arts Tow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
        <p:cNvGrpSpPr/>
        <p:nvPr/>
      </p:nvGrpSpPr>
      <p:grpSpPr>
        <a:xfrm>
          <a:off x="0" y="0"/>
          <a:ext cx="0" cy="0"/>
          <a:chOff x="0" y="0"/>
          <a:chExt cx="0" cy="0"/>
        </a:xfrm>
      </p:grpSpPr>
      <p:pic>
        <p:nvPicPr>
          <p:cNvPr id="36" name="Google Shape;36;p5"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890256F7-35C1-996A-C17F-427B8356BCF5}"/>
              </a:ext>
            </a:extLst>
          </p:cNvPr>
          <p:cNvSpPr>
            <a:spLocks noGrp="1"/>
          </p:cNvSpPr>
          <p:nvPr>
            <p:ph type="title" hasCustomPrompt="1"/>
          </p:nvPr>
        </p:nvSpPr>
        <p:spPr>
          <a:xfrm>
            <a:off x="165101" y="1203402"/>
            <a:ext cx="5819388"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87354AE-A82D-F2B0-4915-FDFB4FB25BC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0C7C7F35-2CE7-DF54-3FA8-DB049B4BA36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67706E11-160A-E52A-B62F-A3CD5AD5C843}"/>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35" name="Google Shape;35;p5"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95464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Overview/Introduction slide" preserve="1" userDrawn="1">
  <p:cSld name="1_4. Overview/Introduction slide">
    <p:spTree>
      <p:nvGrpSpPr>
        <p:cNvPr id="1" name="Shape 37"/>
        <p:cNvGrpSpPr/>
        <p:nvPr/>
      </p:nvGrpSpPr>
      <p:grpSpPr>
        <a:xfrm>
          <a:off x="0" y="0"/>
          <a:ext cx="0" cy="0"/>
          <a:chOff x="0" y="0"/>
          <a:chExt cx="0" cy="0"/>
        </a:xfrm>
      </p:grpSpPr>
      <p:pic>
        <p:nvPicPr>
          <p:cNvPr id="39" name="Google Shape;39;p6">
            <a:extLst>
              <a:ext uri="{C183D7F6-B498-43B3-948B-1728B52AA6E4}">
                <adec:decorative xmlns:adec="http://schemas.microsoft.com/office/drawing/2017/decorative" val="1"/>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67136" y="61300"/>
            <a:ext cx="8926090" cy="5020901"/>
          </a:xfrm>
          <a:prstGeom prst="rect">
            <a:avLst/>
          </a:prstGeom>
          <a:noFill/>
          <a:ln>
            <a:noFill/>
          </a:ln>
        </p:spPr>
      </p:pic>
      <p:sp>
        <p:nvSpPr>
          <p:cNvPr id="2" name="Title 1">
            <a:extLst>
              <a:ext uri="{FF2B5EF4-FFF2-40B4-BE49-F238E27FC236}">
                <a16:creationId xmlns:a16="http://schemas.microsoft.com/office/drawing/2014/main" id="{20C2008B-E28E-A0A1-4F85-E72D2E7E1F91}"/>
              </a:ext>
            </a:extLst>
          </p:cNvPr>
          <p:cNvSpPr>
            <a:spLocks noGrp="1"/>
          </p:cNvSpPr>
          <p:nvPr>
            <p:ph type="title" hasCustomPrompt="1"/>
          </p:nvPr>
        </p:nvSpPr>
        <p:spPr>
          <a:xfrm>
            <a:off x="5638800" y="112600"/>
            <a:ext cx="3062287" cy="572700"/>
          </a:xfrm>
        </p:spPr>
        <p:txBody>
          <a:bodyPr>
            <a:noAutofit/>
          </a:bodyPr>
          <a:lstStyle>
            <a:lvl1pPr>
              <a:defRPr sz="3300" b="1" i="0">
                <a:solidFill>
                  <a:schemeClr val="tx2"/>
                </a:solidFill>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2DABD3D8-3E8F-5D97-92FF-460B44F1A22C}"/>
              </a:ext>
            </a:extLst>
          </p:cNvPr>
          <p:cNvSpPr>
            <a:spLocks noGrp="1"/>
          </p:cNvSpPr>
          <p:nvPr>
            <p:ph type="body" sz="quarter" idx="14" hasCustomPrompt="1"/>
          </p:nvPr>
        </p:nvSpPr>
        <p:spPr>
          <a:xfrm>
            <a:off x="5638800" y="736600"/>
            <a:ext cx="3062288" cy="3537001"/>
          </a:xfrm>
        </p:spPr>
        <p:txBody>
          <a:bodyPr>
            <a:normAutofit/>
          </a:bodyPr>
          <a:lstStyle>
            <a:lvl1pPr>
              <a:buSzPct val="80000"/>
              <a:defRPr sz="1800"/>
            </a:lvl1pPr>
            <a:lvl2pPr>
              <a:defRPr sz="1800"/>
            </a:lvl2pPr>
            <a:lvl3pPr>
              <a:defRPr sz="1800"/>
            </a:lvl3pPr>
            <a:lvl4pPr>
              <a:defRPr sz="1800"/>
            </a:lvl4pPr>
            <a:lvl5pPr>
              <a:defRPr sz="1800"/>
            </a:lvl5pPr>
          </a:lstStyle>
          <a:p>
            <a:pPr lvl="0"/>
            <a:r>
              <a:rPr lang="en-US" dirty="0"/>
              <a:t>Add text</a:t>
            </a:r>
            <a:endParaRPr lang="en-GB" dirty="0"/>
          </a:p>
        </p:txBody>
      </p:sp>
      <p:pic>
        <p:nvPicPr>
          <p:cNvPr id="41" name="Google Shape;41;p6"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275" y="4445025"/>
            <a:ext cx="1367224" cy="431125"/>
          </a:xfrm>
          <a:prstGeom prst="rect">
            <a:avLst/>
          </a:prstGeom>
          <a:noFill/>
          <a:ln>
            <a:noFill/>
          </a:ln>
        </p:spPr>
      </p:pic>
      <p:sp>
        <p:nvSpPr>
          <p:cNvPr id="42" name="Google Shape;42;p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7680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ection header (light)" preserve="1" userDrawn="1">
  <p:cSld name="1_5. Section header (light)">
    <p:bg>
      <p:bgPr>
        <a:solidFill>
          <a:srgbClr val="A1DED2"/>
        </a:solidFill>
        <a:effectLst/>
      </p:bgPr>
    </p:bg>
    <p:spTree>
      <p:nvGrpSpPr>
        <p:cNvPr id="1" name="Shape 43"/>
        <p:cNvGrpSpPr/>
        <p:nvPr/>
      </p:nvGrpSpPr>
      <p:grpSpPr>
        <a:xfrm>
          <a:off x="0" y="0"/>
          <a:ext cx="0" cy="0"/>
          <a:chOff x="0" y="0"/>
          <a:chExt cx="0" cy="0"/>
        </a:xfrm>
      </p:grpSpPr>
      <p:sp>
        <p:nvSpPr>
          <p:cNvPr id="45" name="Google Shape;45;p7">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6" name="Google Shape;46;p7">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06DC372-114F-9F0D-C4D0-77B6F5B490D6}"/>
              </a:ext>
            </a:extLst>
          </p:cNvPr>
          <p:cNvSpPr>
            <a:spLocks noGrp="1"/>
          </p:cNvSpPr>
          <p:nvPr>
            <p:ph type="title" hasCustomPrompt="1"/>
          </p:nvPr>
        </p:nvSpPr>
        <p:spPr>
          <a:xfrm>
            <a:off x="128200" y="424575"/>
            <a:ext cx="480825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47" name="Google Shape;47;p7"/>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48" name="Google Shape;48;p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89950" y="4124414"/>
            <a:ext cx="1382351" cy="436525"/>
          </a:xfrm>
          <a:prstGeom prst="rect">
            <a:avLst/>
          </a:prstGeom>
          <a:noFill/>
          <a:ln>
            <a:noFill/>
          </a:ln>
        </p:spPr>
      </p:pic>
      <p:sp>
        <p:nvSpPr>
          <p:cNvPr id="49" name="Google Shape;49;p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748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 Section header horizontal (light)" preserve="1" userDrawn="1">
  <p:cSld name="1_8. Section header horizontal (light)">
    <p:bg>
      <p:bgPr>
        <a:solidFill>
          <a:srgbClr val="A1DED2"/>
        </a:solidFill>
        <a:effectLst/>
      </p:bgPr>
    </p:bg>
    <p:spTree>
      <p:nvGrpSpPr>
        <p:cNvPr id="1" name="Shape 23"/>
        <p:cNvGrpSpPr/>
        <p:nvPr/>
      </p:nvGrpSpPr>
      <p:grpSpPr>
        <a:xfrm>
          <a:off x="0" y="0"/>
          <a:ext cx="0" cy="0"/>
          <a:chOff x="0" y="0"/>
          <a:chExt cx="0" cy="0"/>
        </a:xfrm>
      </p:grpSpPr>
      <p:sp>
        <p:nvSpPr>
          <p:cNvPr id="25" name="Google Shape;25;p4">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76DD05E-1C7C-8965-2607-C3F34298581A}"/>
              </a:ext>
            </a:extLst>
          </p:cNvPr>
          <p:cNvSpPr>
            <a:spLocks noGrp="1"/>
          </p:cNvSpPr>
          <p:nvPr>
            <p:ph type="title" hasCustomPrompt="1"/>
          </p:nvPr>
        </p:nvSpPr>
        <p:spPr>
          <a:xfrm>
            <a:off x="82100" y="942300"/>
            <a:ext cx="352940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26" name="Google Shape;26;p4"/>
          <p:cNvSpPr>
            <a:spLocks noGrp="1"/>
          </p:cNvSpPr>
          <p:nvPr>
            <p:ph type="pic" idx="2" hasCustomPrompt="1"/>
          </p:nvPr>
        </p:nvSpPr>
        <p:spPr>
          <a:xfrm>
            <a:off x="3825863" y="942300"/>
            <a:ext cx="5105100" cy="3423900"/>
          </a:xfrm>
          <a:prstGeom prst="rect">
            <a:avLst/>
          </a:prstGeom>
          <a:noFill/>
          <a:ln>
            <a:noFill/>
          </a:ln>
        </p:spPr>
        <p:txBody>
          <a:bodyPr/>
          <a:lstStyle/>
          <a:p>
            <a:r>
              <a:rPr lang="en-US" dirty="0"/>
              <a:t>Add picture</a:t>
            </a:r>
          </a:p>
        </p:txBody>
      </p:sp>
      <p:sp>
        <p:nvSpPr>
          <p:cNvPr id="27" name="Google Shape;27;p4">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28" name="Google Shape;28;p4"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29" name="Google Shape;29;p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77510441"/>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Section header (dark)" preserve="1" userDrawn="1">
  <p:cSld name="1_6. Section header (dark)">
    <p:bg>
      <p:bgPr>
        <a:solidFill>
          <a:schemeClr val="lt2"/>
        </a:solidFill>
        <a:effectLst/>
      </p:bgPr>
    </p:bg>
    <p:spTree>
      <p:nvGrpSpPr>
        <p:cNvPr id="1" name="Shape 97"/>
        <p:cNvGrpSpPr/>
        <p:nvPr/>
      </p:nvGrpSpPr>
      <p:grpSpPr>
        <a:xfrm>
          <a:off x="0" y="0"/>
          <a:ext cx="0" cy="0"/>
          <a:chOff x="0" y="0"/>
          <a:chExt cx="0" cy="0"/>
        </a:xfrm>
      </p:grpSpPr>
      <p:sp>
        <p:nvSpPr>
          <p:cNvPr id="99" name="Google Shape;99;p13">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rgbClr val="A1DED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00" name="Google Shape;100;p13">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2">
            <a:extLst>
              <a:ext uri="{FF2B5EF4-FFF2-40B4-BE49-F238E27FC236}">
                <a16:creationId xmlns:a16="http://schemas.microsoft.com/office/drawing/2014/main" id="{45B5458A-83EB-BC2E-44BB-3E657BA3384B}"/>
              </a:ext>
            </a:extLst>
          </p:cNvPr>
          <p:cNvSpPr>
            <a:spLocks noGrp="1"/>
          </p:cNvSpPr>
          <p:nvPr>
            <p:ph type="title" hasCustomPrompt="1"/>
          </p:nvPr>
        </p:nvSpPr>
        <p:spPr>
          <a:xfrm>
            <a:off x="128200" y="424575"/>
            <a:ext cx="4808250" cy="3251099"/>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01" name="Google Shape;101;p13"/>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102" name="Google Shape;102;p13"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91600" y="4125600"/>
            <a:ext cx="1441110" cy="435600"/>
          </a:xfrm>
          <a:prstGeom prst="rect">
            <a:avLst/>
          </a:prstGeom>
          <a:noFill/>
          <a:ln>
            <a:noFill/>
          </a:ln>
        </p:spPr>
      </p:pic>
      <p:sp>
        <p:nvSpPr>
          <p:cNvPr id="103" name="Google Shape;103;p1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8910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Section header horizontal (dark)" preserve="1" userDrawn="1">
  <p:cSld name="1_7. Section header horizontal (dark)">
    <p:bg>
      <p:bgPr>
        <a:solidFill>
          <a:schemeClr val="lt2"/>
        </a:solidFill>
        <a:effectLst/>
      </p:bgPr>
    </p:bg>
    <p:spTree>
      <p:nvGrpSpPr>
        <p:cNvPr id="1" name="Shape 111"/>
        <p:cNvGrpSpPr/>
        <p:nvPr/>
      </p:nvGrpSpPr>
      <p:grpSpPr>
        <a:xfrm>
          <a:off x="0" y="0"/>
          <a:ext cx="0" cy="0"/>
          <a:chOff x="0" y="0"/>
          <a:chExt cx="0" cy="0"/>
        </a:xfrm>
      </p:grpSpPr>
      <p:sp>
        <p:nvSpPr>
          <p:cNvPr id="113" name="Google Shape;113;p15">
            <a:extLst>
              <a:ext uri="{C183D7F6-B498-43B3-948B-1728B52AA6E4}">
                <adec:decorative xmlns:adec="http://schemas.microsoft.com/office/drawing/2017/decorative" val="1"/>
              </a:ext>
            </a:extLst>
          </p:cNvPr>
          <p:cNvSpPr txBox="1"/>
          <p:nvPr/>
        </p:nvSpPr>
        <p:spPr>
          <a:xfrm>
            <a:off x="0" y="144000"/>
            <a:ext cx="1845300" cy="723600"/>
          </a:xfrm>
          <a:prstGeom prst="rect">
            <a:avLst/>
          </a:prstGeom>
          <a:solidFill>
            <a:srgbClr val="A1DED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114" name="Google Shape;114;p15"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3400" y="288575"/>
            <a:ext cx="1441110" cy="435600"/>
          </a:xfrm>
          <a:prstGeom prst="rect">
            <a:avLst/>
          </a:prstGeom>
          <a:noFill/>
          <a:ln>
            <a:noFill/>
          </a:ln>
        </p:spPr>
      </p:pic>
      <p:sp>
        <p:nvSpPr>
          <p:cNvPr id="3" name="Title 2">
            <a:extLst>
              <a:ext uri="{FF2B5EF4-FFF2-40B4-BE49-F238E27FC236}">
                <a16:creationId xmlns:a16="http://schemas.microsoft.com/office/drawing/2014/main" id="{316B56F3-93F3-CC35-E0B8-D2C9B5FE5CD6}"/>
              </a:ext>
            </a:extLst>
          </p:cNvPr>
          <p:cNvSpPr>
            <a:spLocks noGrp="1"/>
          </p:cNvSpPr>
          <p:nvPr>
            <p:ph type="title" hasCustomPrompt="1"/>
          </p:nvPr>
        </p:nvSpPr>
        <p:spPr>
          <a:xfrm>
            <a:off x="98463" y="1012175"/>
            <a:ext cx="3492230" cy="3354025"/>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15" name="Google Shape;115;p15">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a:spLocks noGrp="1"/>
          </p:cNvSpPr>
          <p:nvPr>
            <p:ph type="pic" idx="2" hasCustomPrompt="1"/>
          </p:nvPr>
        </p:nvSpPr>
        <p:spPr>
          <a:xfrm>
            <a:off x="3832213" y="942300"/>
            <a:ext cx="5105100" cy="3423900"/>
          </a:xfrm>
          <a:prstGeom prst="rect">
            <a:avLst/>
          </a:prstGeom>
          <a:noFill/>
          <a:ln>
            <a:noFill/>
          </a:ln>
        </p:spPr>
        <p:txBody>
          <a:bodyPr/>
          <a:lstStyle/>
          <a:p>
            <a:r>
              <a:rPr lang="en-US" dirty="0"/>
              <a:t>Add picture</a:t>
            </a:r>
          </a:p>
        </p:txBody>
      </p:sp>
      <p:sp>
        <p:nvSpPr>
          <p:cNvPr id="117" name="Google Shape;117;p15"/>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538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Meet the team" preserve="1" userDrawn="1">
  <p:cSld name="1_9. Meet the team">
    <p:spTree>
      <p:nvGrpSpPr>
        <p:cNvPr id="1" name="Shape 151"/>
        <p:cNvGrpSpPr/>
        <p:nvPr/>
      </p:nvGrpSpPr>
      <p:grpSpPr>
        <a:xfrm>
          <a:off x="0" y="0"/>
          <a:ext cx="0" cy="0"/>
          <a:chOff x="0" y="0"/>
          <a:chExt cx="0" cy="0"/>
        </a:xfrm>
      </p:grpSpPr>
      <p:sp>
        <p:nvSpPr>
          <p:cNvPr id="152" name="Google Shape;152;p2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56" name="Google Shape;156;p22"/>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lvl1pPr lvl="0" rtl="0">
              <a:spcBef>
                <a:spcPts val="0"/>
              </a:spcBef>
              <a:spcAft>
                <a:spcPts val="0"/>
              </a:spcAft>
              <a:buSzPts val="3500"/>
              <a:buNone/>
              <a:defRPr sz="3500" b="1" i="0">
                <a:latin typeface="Source Sans Pro Black" panose="020B0503030403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dirty="0"/>
              <a:t>Click to edit Master title style</a:t>
            </a:r>
            <a:endParaRPr dirty="0"/>
          </a:p>
        </p:txBody>
      </p:sp>
      <p:sp>
        <p:nvSpPr>
          <p:cNvPr id="153" name="Google Shape;153;p22">
            <a:extLst>
              <a:ext uri="{C183D7F6-B498-43B3-948B-1728B52AA6E4}">
                <adec:decorative xmlns:adec="http://schemas.microsoft.com/office/drawing/2017/decorative" val="1"/>
              </a:ext>
            </a:extLst>
          </p:cNvPr>
          <p:cNvSpPr/>
          <p:nvPr/>
        </p:nvSpPr>
        <p:spPr>
          <a:xfrm>
            <a:off x="1047600" y="2072238"/>
            <a:ext cx="7048800" cy="541800"/>
          </a:xfrm>
          <a:prstGeom prst="rect">
            <a:avLst/>
          </a:prstGeom>
          <a:solidFill>
            <a:srgbClr val="A1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157" name="Google Shape;157;p22"/>
          <p:cNvSpPr>
            <a:spLocks noGrp="1"/>
          </p:cNvSpPr>
          <p:nvPr>
            <p:ph type="pic" idx="2"/>
          </p:nvPr>
        </p:nvSpPr>
        <p:spPr>
          <a:xfrm>
            <a:off x="1247700" y="1381050"/>
            <a:ext cx="1924200" cy="1924200"/>
          </a:xfrm>
          <a:prstGeom prst="ellipse">
            <a:avLst/>
          </a:prstGeom>
          <a:noFill/>
          <a:ln>
            <a:noFill/>
          </a:ln>
        </p:spPr>
      </p:sp>
      <p:sp>
        <p:nvSpPr>
          <p:cNvPr id="3" name="Text Placeholder 2">
            <a:extLst>
              <a:ext uri="{FF2B5EF4-FFF2-40B4-BE49-F238E27FC236}">
                <a16:creationId xmlns:a16="http://schemas.microsoft.com/office/drawing/2014/main" id="{FD3873FF-E047-E11C-6765-FBBC8EE4F68B}"/>
              </a:ext>
            </a:extLst>
          </p:cNvPr>
          <p:cNvSpPr>
            <a:spLocks noGrp="1"/>
          </p:cNvSpPr>
          <p:nvPr>
            <p:ph type="body" sz="quarter" idx="13" hasCustomPrompt="1"/>
          </p:nvPr>
        </p:nvSpPr>
        <p:spPr>
          <a:xfrm>
            <a:off x="1054100" y="3453731"/>
            <a:ext cx="2314575" cy="541800"/>
          </a:xfrm>
        </p:spPr>
        <p:txBody>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9" name="Text Placeholder 2">
            <a:extLst>
              <a:ext uri="{FF2B5EF4-FFF2-40B4-BE49-F238E27FC236}">
                <a16:creationId xmlns:a16="http://schemas.microsoft.com/office/drawing/2014/main" id="{0D644DF0-C66F-6D20-35C4-51DD98160F02}"/>
              </a:ext>
            </a:extLst>
          </p:cNvPr>
          <p:cNvSpPr>
            <a:spLocks noGrp="1"/>
          </p:cNvSpPr>
          <p:nvPr>
            <p:ph type="body" sz="quarter" idx="16" hasCustomPrompt="1"/>
          </p:nvPr>
        </p:nvSpPr>
        <p:spPr>
          <a:xfrm>
            <a:off x="1054100" y="4062487"/>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0" name="Google Shape;160;p22"/>
          <p:cNvSpPr>
            <a:spLocks noGrp="1"/>
          </p:cNvSpPr>
          <p:nvPr>
            <p:ph type="pic" idx="4"/>
          </p:nvPr>
        </p:nvSpPr>
        <p:spPr>
          <a:xfrm>
            <a:off x="3609900" y="1381050"/>
            <a:ext cx="1924200" cy="1924200"/>
          </a:xfrm>
          <a:prstGeom prst="ellipse">
            <a:avLst/>
          </a:prstGeom>
          <a:noFill/>
          <a:ln>
            <a:noFill/>
          </a:ln>
        </p:spPr>
      </p:sp>
      <p:sp>
        <p:nvSpPr>
          <p:cNvPr id="4" name="Text Placeholder 2">
            <a:extLst>
              <a:ext uri="{FF2B5EF4-FFF2-40B4-BE49-F238E27FC236}">
                <a16:creationId xmlns:a16="http://schemas.microsoft.com/office/drawing/2014/main" id="{D35EEC6B-E86D-71A7-BCDD-A8667B4BF086}"/>
              </a:ext>
            </a:extLst>
          </p:cNvPr>
          <p:cNvSpPr>
            <a:spLocks noGrp="1"/>
          </p:cNvSpPr>
          <p:nvPr>
            <p:ph type="body" sz="quarter" idx="14" hasCustomPrompt="1"/>
          </p:nvPr>
        </p:nvSpPr>
        <p:spPr>
          <a:xfrm>
            <a:off x="3416300" y="3453732"/>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0" name="Text Placeholder 2">
            <a:extLst>
              <a:ext uri="{FF2B5EF4-FFF2-40B4-BE49-F238E27FC236}">
                <a16:creationId xmlns:a16="http://schemas.microsoft.com/office/drawing/2014/main" id="{EE92A95C-BFD0-5975-C6FB-C3C038E82B96}"/>
              </a:ext>
            </a:extLst>
          </p:cNvPr>
          <p:cNvSpPr>
            <a:spLocks noGrp="1"/>
          </p:cNvSpPr>
          <p:nvPr>
            <p:ph type="body" sz="quarter" idx="17" hasCustomPrompt="1"/>
          </p:nvPr>
        </p:nvSpPr>
        <p:spPr>
          <a:xfrm>
            <a:off x="3416300" y="4062488"/>
            <a:ext cx="2314575" cy="407074"/>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3" name="Google Shape;163;p22"/>
          <p:cNvSpPr>
            <a:spLocks noGrp="1"/>
          </p:cNvSpPr>
          <p:nvPr>
            <p:ph type="pic" idx="7"/>
          </p:nvPr>
        </p:nvSpPr>
        <p:spPr>
          <a:xfrm>
            <a:off x="5972100" y="1381050"/>
            <a:ext cx="1924200" cy="1924200"/>
          </a:xfrm>
          <a:prstGeom prst="ellipse">
            <a:avLst/>
          </a:prstGeom>
          <a:noFill/>
          <a:ln>
            <a:noFill/>
          </a:ln>
        </p:spPr>
      </p:sp>
      <p:sp>
        <p:nvSpPr>
          <p:cNvPr id="5" name="Text Placeholder 2">
            <a:extLst>
              <a:ext uri="{FF2B5EF4-FFF2-40B4-BE49-F238E27FC236}">
                <a16:creationId xmlns:a16="http://schemas.microsoft.com/office/drawing/2014/main" id="{6F279A5A-7C6F-0783-7967-03C33B784E26}"/>
              </a:ext>
            </a:extLst>
          </p:cNvPr>
          <p:cNvSpPr>
            <a:spLocks noGrp="1"/>
          </p:cNvSpPr>
          <p:nvPr>
            <p:ph type="body" sz="quarter" idx="15" hasCustomPrompt="1"/>
          </p:nvPr>
        </p:nvSpPr>
        <p:spPr>
          <a:xfrm>
            <a:off x="5784850" y="3453731"/>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1" name="Text Placeholder 2">
            <a:extLst>
              <a:ext uri="{FF2B5EF4-FFF2-40B4-BE49-F238E27FC236}">
                <a16:creationId xmlns:a16="http://schemas.microsoft.com/office/drawing/2014/main" id="{C3A21074-44E0-AAE5-1E6A-1963BD30D17E}"/>
              </a:ext>
            </a:extLst>
          </p:cNvPr>
          <p:cNvSpPr>
            <a:spLocks noGrp="1"/>
          </p:cNvSpPr>
          <p:nvPr>
            <p:ph type="body" sz="quarter" idx="18" hasCustomPrompt="1"/>
          </p:nvPr>
        </p:nvSpPr>
        <p:spPr>
          <a:xfrm>
            <a:off x="5784850" y="4062486"/>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6" name="Google Shape;166;p22"/>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pic>
        <p:nvPicPr>
          <p:cNvPr id="155" name="Google Shape;155;p2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Tree>
    <p:extLst>
      <p:ext uri="{BB962C8B-B14F-4D97-AF65-F5344CB8AC3E}">
        <p14:creationId xmlns:p14="http://schemas.microsoft.com/office/powerpoint/2010/main" val="112950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FD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1pPr>
            <a:lvl2pPr marL="914400" lvl="1"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2pPr>
            <a:lvl3pPr marL="1371600" lvl="2"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3pPr>
            <a:lvl4pPr marL="1828800" lvl="3"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4pPr>
            <a:lvl5pPr marL="2286000" lvl="4"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5pPr>
            <a:lvl6pPr marL="2743200" lvl="5"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6pPr>
            <a:lvl7pPr marL="3200400" lvl="6"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7pPr>
            <a:lvl8pPr marL="3657600" lvl="7"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8pPr>
            <a:lvl9pPr marL="4114800" lvl="8"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1.xml"/><Relationship Id="rId7" Type="http://schemas.openxmlformats.org/officeDocument/2006/relationships/diagramData" Target="../diagrams/data1.xml"/><Relationship Id="rId2" Type="http://schemas.openxmlformats.org/officeDocument/2006/relationships/slideLayout" Target="../slideLayouts/slideLayout11.xml"/><Relationship Id="rId1" Type="http://schemas.openxmlformats.org/officeDocument/2006/relationships/tags" Target="../tags/tag4.xml"/><Relationship Id="rId6" Type="http://schemas.openxmlformats.org/officeDocument/2006/relationships/image" Target="../media/image28.svg"/><Relationship Id="rId11" Type="http://schemas.microsoft.com/office/2007/relationships/diagramDrawing" Target="../diagrams/drawing1.xml"/><Relationship Id="rId5" Type="http://schemas.openxmlformats.org/officeDocument/2006/relationships/image" Target="../media/image27.png"/><Relationship Id="rId10" Type="http://schemas.openxmlformats.org/officeDocument/2006/relationships/diagramColors" Target="../diagrams/colors1.xml"/><Relationship Id="rId4" Type="http://schemas.openxmlformats.org/officeDocument/2006/relationships/image" Target="../media/image26.png"/><Relationship Id="rId9"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9.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10.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11.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s>
</file>

<file path=ppt/slides/_rels/slide27.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EDD7-DF74-EF8C-E4B3-5740FC7C80DD}"/>
              </a:ext>
            </a:extLst>
          </p:cNvPr>
          <p:cNvSpPr>
            <a:spLocks noGrp="1"/>
          </p:cNvSpPr>
          <p:nvPr>
            <p:ph type="title"/>
          </p:nvPr>
        </p:nvSpPr>
        <p:spPr/>
        <p:txBody>
          <a:bodyPr/>
          <a:lstStyle/>
          <a:p>
            <a:r>
              <a:rPr lang="en-GB" sz="3200" dirty="0"/>
              <a:t>Cognitive correlates of First-Person Shooter gaming: A cross-sectional study of</a:t>
            </a:r>
            <a:br>
              <a:rPr lang="en-GB" sz="3200" dirty="0"/>
            </a:br>
            <a:r>
              <a:rPr lang="en-GB" sz="3200" dirty="0"/>
              <a:t>Counter-Strike players</a:t>
            </a:r>
            <a:endParaRPr lang="en-US" sz="3200" dirty="0"/>
          </a:p>
        </p:txBody>
      </p:sp>
      <p:sp>
        <p:nvSpPr>
          <p:cNvPr id="3" name="Text Placeholder 2">
            <a:extLst>
              <a:ext uri="{FF2B5EF4-FFF2-40B4-BE49-F238E27FC236}">
                <a16:creationId xmlns:a16="http://schemas.microsoft.com/office/drawing/2014/main" id="{268BAA00-096B-4DA3-E946-FC29564705EA}"/>
              </a:ext>
            </a:extLst>
          </p:cNvPr>
          <p:cNvSpPr>
            <a:spLocks noGrp="1"/>
          </p:cNvSpPr>
          <p:nvPr>
            <p:ph type="body" sz="quarter" idx="11"/>
          </p:nvPr>
        </p:nvSpPr>
        <p:spPr>
          <a:xfrm>
            <a:off x="165100" y="3167109"/>
            <a:ext cx="4692650" cy="889538"/>
          </a:xfrm>
        </p:spPr>
        <p:txBody>
          <a:bodyPr>
            <a:normAutofit fontScale="92500"/>
          </a:bodyPr>
          <a:lstStyle/>
          <a:p>
            <a:r>
              <a:rPr lang="en-US" dirty="0"/>
              <a:t>Eleanor R. A. Hyde, Robert Schmidt, Daniel J. Carroll and Claudia C. von Bastian</a:t>
            </a:r>
          </a:p>
        </p:txBody>
      </p:sp>
      <p:sp>
        <p:nvSpPr>
          <p:cNvPr id="9" name="Text Placeholder 8">
            <a:extLst>
              <a:ext uri="{FF2B5EF4-FFF2-40B4-BE49-F238E27FC236}">
                <a16:creationId xmlns:a16="http://schemas.microsoft.com/office/drawing/2014/main" id="{29434806-7350-5269-9082-0B1164FE00A5}"/>
              </a:ext>
            </a:extLst>
          </p:cNvPr>
          <p:cNvSpPr>
            <a:spLocks noGrp="1"/>
          </p:cNvSpPr>
          <p:nvPr>
            <p:ph type="body" sz="quarter" idx="12"/>
          </p:nvPr>
        </p:nvSpPr>
        <p:spPr/>
        <p:txBody>
          <a:bodyPr>
            <a:normAutofit/>
          </a:bodyPr>
          <a:lstStyle/>
          <a:p>
            <a:r>
              <a:rPr lang="en-US" dirty="0"/>
              <a:t>31/20/2024</a:t>
            </a:r>
          </a:p>
          <a:p>
            <a:endParaRPr lang="en-GB" dirty="0"/>
          </a:p>
        </p:txBody>
      </p:sp>
      <p:sp>
        <p:nvSpPr>
          <p:cNvPr id="4" name="Text Placeholder 3">
            <a:extLst>
              <a:ext uri="{FF2B5EF4-FFF2-40B4-BE49-F238E27FC236}">
                <a16:creationId xmlns:a16="http://schemas.microsoft.com/office/drawing/2014/main" id="{2A222ED1-B347-DB98-8F92-4FEFD4AE660C}"/>
              </a:ext>
            </a:extLst>
          </p:cNvPr>
          <p:cNvSpPr>
            <a:spLocks noGrp="1"/>
          </p:cNvSpPr>
          <p:nvPr>
            <p:ph type="body" sz="quarter" idx="13"/>
          </p:nvPr>
        </p:nvSpPr>
        <p:spPr/>
        <p:txBody>
          <a:bodyPr/>
          <a:lstStyle/>
          <a:p>
            <a:r>
              <a:rPr lang="en-GB" dirty="0"/>
              <a:t>ERNC</a:t>
            </a:r>
          </a:p>
        </p:txBody>
      </p:sp>
    </p:spTree>
    <p:extLst>
      <p:ext uri="{BB962C8B-B14F-4D97-AF65-F5344CB8AC3E}">
        <p14:creationId xmlns:p14="http://schemas.microsoft.com/office/powerpoint/2010/main" val="3649438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712862" y="740229"/>
            <a:ext cx="4375150" cy="4147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latin typeface="Source Sans Pro" panose="020B0503030403020204" pitchFamily="34" charset="0"/>
              </a:rPr>
              <a:t>Trial Types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Single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Repetition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Switch trials</a:t>
            </a:r>
          </a:p>
          <a:p>
            <a:pPr marL="285750" indent="-285750">
              <a:lnSpc>
                <a:spcPct val="90000"/>
              </a:lnSpc>
              <a:spcAft>
                <a:spcPts val="600"/>
              </a:spcAft>
              <a:buFont typeface="Arial" panose="020B0604020202020204" pitchFamily="34" charset="0"/>
              <a:buChar char="•"/>
            </a:pPr>
            <a:endParaRPr lang="en-GB" sz="1600" dirty="0">
              <a:solidFill>
                <a:schemeClr val="bg2"/>
              </a:solidFill>
              <a:latin typeface="Source Sans Pro" panose="020B0503030403020204" pitchFamily="34" charset="0"/>
            </a:endParaRPr>
          </a:p>
          <a:p>
            <a:pPr marL="0">
              <a:lnSpc>
                <a:spcPct val="90000"/>
              </a:lnSpc>
              <a:spcAft>
                <a:spcPts val="600"/>
              </a:spcAft>
            </a:pPr>
            <a:r>
              <a:rPr lang="en-GB" sz="1600" b="1" dirty="0">
                <a:solidFill>
                  <a:schemeClr val="bg2"/>
                </a:solidFill>
                <a:latin typeface="Source Sans Pro" panose="020B0503030403020204" pitchFamily="34" charset="0"/>
              </a:rPr>
              <a:t>Measures</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RTs </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Accuracy Score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Mixing Costs: </a:t>
            </a:r>
            <a:r>
              <a:rPr lang="en-GB" sz="1600" dirty="0">
                <a:solidFill>
                  <a:schemeClr val="bg2"/>
                </a:solidFill>
                <a:latin typeface="Source Sans Pro" panose="020B0503030403020204" pitchFamily="34" charset="0"/>
              </a:rPr>
              <a:t>RT performance cost of mixing two tasks (repetition trial RTs – single trial RTs)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Switching Costs: </a:t>
            </a:r>
            <a:r>
              <a:rPr lang="en-GB" sz="1600" dirty="0">
                <a:solidFill>
                  <a:schemeClr val="bg2"/>
                </a:solidFill>
                <a:latin typeface="Source Sans Pro" panose="020B0503030403020204" pitchFamily="34" charset="0"/>
              </a:rPr>
              <a:t>RT performance cost of switching from one task to another (switch trial RTs – repetition trial RTs)</a:t>
            </a:r>
          </a:p>
        </p:txBody>
      </p:sp>
    </p:spTree>
    <p:custDataLst>
      <p:tags r:id="rId1"/>
    </p:custDataLst>
    <p:extLst>
      <p:ext uri="{BB962C8B-B14F-4D97-AF65-F5344CB8AC3E}">
        <p14:creationId xmlns:p14="http://schemas.microsoft.com/office/powerpoint/2010/main" val="30247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0A423-FEBF-C648-A701-D1DF13FD2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D984D-399B-3DFD-B673-69D96A364BDC}"/>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5BE0A107-CD9E-D904-033D-3CB4007158AA}"/>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E072E0EE-1C9B-1B5C-0CBB-A6FF8A7805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pic>
        <p:nvPicPr>
          <p:cNvPr id="5" name="Content Placeholder 40">
            <a:extLst>
              <a:ext uri="{FF2B5EF4-FFF2-40B4-BE49-F238E27FC236}">
                <a16:creationId xmlns:a16="http://schemas.microsoft.com/office/drawing/2014/main" id="{ABBF6EDF-F17D-8E80-048D-153EF7DDB057}"/>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6" name="TextBox 5">
            <a:extLst>
              <a:ext uri="{FF2B5EF4-FFF2-40B4-BE49-F238E27FC236}">
                <a16:creationId xmlns:a16="http://schemas.microsoft.com/office/drawing/2014/main" id="{2D89CE30-DB2D-2A28-A225-FAD533567847}"/>
              </a:ext>
            </a:extLst>
          </p:cNvPr>
          <p:cNvSpPr txBox="1"/>
          <p:nvPr/>
        </p:nvSpPr>
        <p:spPr>
          <a:xfrm>
            <a:off x="5458914" y="3261271"/>
            <a:ext cx="3261344" cy="1077218"/>
          </a:xfrm>
          <a:prstGeom prst="rect">
            <a:avLst/>
          </a:prstGeom>
          <a:noFill/>
        </p:spPr>
        <p:txBody>
          <a:bodyPr wrap="square" rtlCol="0">
            <a:spAutoFit/>
          </a:bodyPr>
          <a:lstStyle/>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Total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Weekly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Current Ranking in CS</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Self-rated expertise</a:t>
            </a:r>
          </a:p>
        </p:txBody>
      </p:sp>
      <p:pic>
        <p:nvPicPr>
          <p:cNvPr id="7" name="Graphic 6" descr="Clipboard Mixed outline">
            <a:extLst>
              <a:ext uri="{FF2B5EF4-FFF2-40B4-BE49-F238E27FC236}">
                <a16:creationId xmlns:a16="http://schemas.microsoft.com/office/drawing/2014/main" id="{A2068FFE-AA36-AFCD-5EB1-7544245AEB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81246">
            <a:off x="7629144" y="2154282"/>
            <a:ext cx="973725" cy="973725"/>
          </a:xfrm>
          <a:prstGeom prst="rect">
            <a:avLst/>
          </a:prstGeom>
        </p:spPr>
      </p:pic>
      <p:graphicFrame>
        <p:nvGraphicFramePr>
          <p:cNvPr id="9" name="Diagram 8">
            <a:extLst>
              <a:ext uri="{FF2B5EF4-FFF2-40B4-BE49-F238E27FC236}">
                <a16:creationId xmlns:a16="http://schemas.microsoft.com/office/drawing/2014/main" id="{94110702-AE3C-CD6C-D032-26DBCB7D8615}"/>
              </a:ext>
            </a:extLst>
          </p:cNvPr>
          <p:cNvGraphicFramePr/>
          <p:nvPr>
            <p:extLst>
              <p:ext uri="{D42A27DB-BD31-4B8C-83A1-F6EECF244321}">
                <p14:modId xmlns:p14="http://schemas.microsoft.com/office/powerpoint/2010/main" val="3724858423"/>
              </p:ext>
            </p:extLst>
          </p:nvPr>
        </p:nvGraphicFramePr>
        <p:xfrm>
          <a:off x="4712862" y="943800"/>
          <a:ext cx="3574756" cy="24492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35461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699A3F-91B6-84CF-A0C6-10AC188B02AE}"/>
              </a:ext>
            </a:extLst>
          </p:cNvPr>
          <p:cNvSpPr>
            <a:spLocks noGrp="1"/>
          </p:cNvSpPr>
          <p:nvPr>
            <p:ph type="title"/>
          </p:nvPr>
        </p:nvSpPr>
        <p:spPr/>
        <p:txBody>
          <a:bodyPr/>
          <a:lstStyle/>
          <a:p>
            <a:r>
              <a:rPr lang="en-GB" dirty="0"/>
              <a:t>CS Expertise</a:t>
            </a:r>
          </a:p>
        </p:txBody>
      </p:sp>
      <p:sp>
        <p:nvSpPr>
          <p:cNvPr id="4" name="Slide Number Placeholder 3">
            <a:extLst>
              <a:ext uri="{FF2B5EF4-FFF2-40B4-BE49-F238E27FC236}">
                <a16:creationId xmlns:a16="http://schemas.microsoft.com/office/drawing/2014/main" id="{A8EE33E9-4D5A-0812-7E0F-41EE28945E0C}"/>
              </a:ext>
            </a:extLst>
          </p:cNvPr>
          <p:cNvSpPr>
            <a:spLocks noGrp="1"/>
          </p:cNvSpPr>
          <p:nvPr>
            <p:ph type="sldNum" idx="12"/>
          </p:nvPr>
        </p:nvSpPr>
        <p:spPr/>
        <p:txBody>
          <a:bodyPr/>
          <a:lstStyle/>
          <a:p>
            <a:pPr lvl="0"/>
            <a:fld id="{00000000-1234-1234-1234-123412341234}" type="slidenum">
              <a:rPr lang="en-GB" smtClean="0"/>
              <a:pPr lvl="0"/>
              <a:t>12</a:t>
            </a:fld>
            <a:endParaRPr lang="en-GB"/>
          </a:p>
        </p:txBody>
      </p:sp>
      <p:sp>
        <p:nvSpPr>
          <p:cNvPr id="15" name="Text Placeholder 2">
            <a:extLst>
              <a:ext uri="{FF2B5EF4-FFF2-40B4-BE49-F238E27FC236}">
                <a16:creationId xmlns:a16="http://schemas.microsoft.com/office/drawing/2014/main" id="{D143322E-DA39-08EC-55D7-35D31ECB746D}"/>
              </a:ext>
            </a:extLst>
          </p:cNvPr>
          <p:cNvSpPr txBox="1">
            <a:spLocks/>
          </p:cNvSpPr>
          <p:nvPr/>
        </p:nvSpPr>
        <p:spPr>
          <a:xfrm>
            <a:off x="1309988" y="4693979"/>
            <a:ext cx="4855068" cy="374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a:t>scatterplot3d</a:t>
            </a:r>
            <a:r>
              <a:rPr lang="en-US" sz="1400" dirty="0"/>
              <a:t> function from the scatterplot3d package in R</a:t>
            </a:r>
            <a:endParaRPr lang="en-GB" sz="1400" dirty="0"/>
          </a:p>
        </p:txBody>
      </p:sp>
      <p:sp>
        <p:nvSpPr>
          <p:cNvPr id="2" name="AutoShape 2">
            <a:extLst>
              <a:ext uri="{FF2B5EF4-FFF2-40B4-BE49-F238E27FC236}">
                <a16:creationId xmlns:a16="http://schemas.microsoft.com/office/drawing/2014/main" id="{2CD6A549-2AC4-7FA9-D777-32A8C8517E3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5" name="Picture 4" descr="A graph of different colored dots&#10;&#10;Description automatically generated">
            <a:extLst>
              <a:ext uri="{FF2B5EF4-FFF2-40B4-BE49-F238E27FC236}">
                <a16:creationId xmlns:a16="http://schemas.microsoft.com/office/drawing/2014/main" id="{E61DFB7C-83BA-7BFE-7044-91ACA239E808}"/>
              </a:ext>
            </a:extLst>
          </p:cNvPr>
          <p:cNvPicPr>
            <a:picLocks noChangeAspect="1"/>
          </p:cNvPicPr>
          <p:nvPr/>
        </p:nvPicPr>
        <p:blipFill rotWithShape="1">
          <a:blip r:embed="rId3"/>
          <a:srcRect l="3951" t="13867" b="6327"/>
          <a:stretch/>
        </p:blipFill>
        <p:spPr>
          <a:xfrm>
            <a:off x="111884" y="1403644"/>
            <a:ext cx="3960000" cy="3290335"/>
          </a:xfrm>
          <a:prstGeom prst="rect">
            <a:avLst/>
          </a:prstGeom>
        </p:spPr>
      </p:pic>
      <p:pic>
        <p:nvPicPr>
          <p:cNvPr id="7" name="Picture 6" descr="A graph of different colored dots&#10;&#10;Description automatically generated">
            <a:extLst>
              <a:ext uri="{FF2B5EF4-FFF2-40B4-BE49-F238E27FC236}">
                <a16:creationId xmlns:a16="http://schemas.microsoft.com/office/drawing/2014/main" id="{389D3F56-3D0D-8AA0-D498-9F941E10A3D8}"/>
              </a:ext>
            </a:extLst>
          </p:cNvPr>
          <p:cNvPicPr>
            <a:picLocks noChangeAspect="1"/>
          </p:cNvPicPr>
          <p:nvPr/>
        </p:nvPicPr>
        <p:blipFill rotWithShape="1">
          <a:blip r:embed="rId4"/>
          <a:srcRect l="3951" t="14049" b="6145"/>
          <a:stretch/>
        </p:blipFill>
        <p:spPr>
          <a:xfrm>
            <a:off x="5041832" y="1403642"/>
            <a:ext cx="3960000" cy="3290337"/>
          </a:xfrm>
          <a:prstGeom prst="rect">
            <a:avLst/>
          </a:prstGeom>
        </p:spPr>
      </p:pic>
      <p:sp>
        <p:nvSpPr>
          <p:cNvPr id="9" name="TextBox 8">
            <a:extLst>
              <a:ext uri="{FF2B5EF4-FFF2-40B4-BE49-F238E27FC236}">
                <a16:creationId xmlns:a16="http://schemas.microsoft.com/office/drawing/2014/main" id="{8ABBDB73-41F0-0738-CEA6-808CC7E1A3EE}"/>
              </a:ext>
            </a:extLst>
          </p:cNvPr>
          <p:cNvSpPr txBox="1"/>
          <p:nvPr/>
        </p:nvSpPr>
        <p:spPr>
          <a:xfrm>
            <a:off x="3481329" y="1125038"/>
            <a:ext cx="2181342" cy="95410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 </a:t>
            </a:r>
            <a:r>
              <a:rPr lang="en-GB" dirty="0">
                <a:solidFill>
                  <a:srgbClr val="00FF00"/>
                </a:solidFill>
                <a:latin typeface="Source Sans Pro" panose="020B0503030403020204" pitchFamily="34" charset="0"/>
              </a:rPr>
              <a:t>N = 34</a:t>
            </a:r>
            <a:r>
              <a:rPr lang="en-GB" b="1" dirty="0">
                <a:solidFill>
                  <a:srgbClr val="00FF00"/>
                </a:solidFill>
                <a:latin typeface="Source Sans Pro" panose="020B0503030403020204" pitchFamily="34" charset="0"/>
              </a:rPr>
              <a:t> </a:t>
            </a:r>
          </a:p>
          <a:p>
            <a:pPr algn="ctr"/>
            <a:r>
              <a:rPr lang="en-GB" b="1" dirty="0">
                <a:solidFill>
                  <a:srgbClr val="3772FF"/>
                </a:solidFill>
                <a:latin typeface="Source Sans Pro" panose="020B0503030403020204" pitchFamily="34" charset="0"/>
              </a:rPr>
              <a:t>Aspiring </a:t>
            </a:r>
            <a:r>
              <a:rPr lang="en-GB" dirty="0">
                <a:solidFill>
                  <a:srgbClr val="3772FF"/>
                </a:solidFill>
                <a:latin typeface="Source Sans Pro" panose="020B0503030403020204" pitchFamily="34" charset="0"/>
              </a:rPr>
              <a:t> N = 22</a:t>
            </a:r>
            <a:endParaRPr lang="en-GB" b="1" dirty="0">
              <a:solidFill>
                <a:srgbClr val="3772FF"/>
              </a:solidFill>
              <a:latin typeface="Source Sans Pro" panose="020B0503030403020204" pitchFamily="34" charset="0"/>
            </a:endParaRPr>
          </a:p>
          <a:p>
            <a:pPr algn="ctr"/>
            <a:r>
              <a:rPr lang="en-GB" b="1" dirty="0">
                <a:solidFill>
                  <a:srgbClr val="F038FF"/>
                </a:solidFill>
                <a:latin typeface="Source Sans Pro" panose="020B0503030403020204" pitchFamily="34" charset="0"/>
              </a:rPr>
              <a:t>Experienced </a:t>
            </a:r>
            <a:r>
              <a:rPr lang="en-GB" dirty="0">
                <a:solidFill>
                  <a:srgbClr val="F038FF"/>
                </a:solidFill>
                <a:latin typeface="Source Sans Pro" panose="020B0503030403020204" pitchFamily="34" charset="0"/>
              </a:rPr>
              <a:t> N = 101</a:t>
            </a:r>
            <a:endParaRPr lang="en-GB" b="1" dirty="0">
              <a:solidFill>
                <a:srgbClr val="F038FF"/>
              </a:solidFill>
              <a:latin typeface="Source Sans Pro" panose="020B0503030403020204" pitchFamily="34" charset="0"/>
            </a:endParaRPr>
          </a:p>
          <a:p>
            <a:pPr algn="ctr"/>
            <a:r>
              <a:rPr lang="en-GB" b="1" dirty="0">
                <a:solidFill>
                  <a:srgbClr val="F5BB00"/>
                </a:solidFill>
                <a:latin typeface="Source Sans Pro" panose="020B0503030403020204" pitchFamily="34" charset="0"/>
              </a:rPr>
              <a:t>Novice </a:t>
            </a:r>
            <a:r>
              <a:rPr lang="en-GB" dirty="0">
                <a:solidFill>
                  <a:srgbClr val="F5BB00"/>
                </a:solidFill>
                <a:latin typeface="Source Sans Pro" panose="020B0503030403020204" pitchFamily="34" charset="0"/>
              </a:rPr>
              <a:t>N = 78</a:t>
            </a:r>
            <a:endParaRPr lang="en-GB" b="1" dirty="0">
              <a:solidFill>
                <a:srgbClr val="F5BB00"/>
              </a:solidFill>
              <a:latin typeface="Source Sans Pro" panose="020B0503030403020204" pitchFamily="34" charset="0"/>
            </a:endParaRPr>
          </a:p>
        </p:txBody>
      </p:sp>
      <p:sp>
        <p:nvSpPr>
          <p:cNvPr id="3" name="Text Placeholder 2">
            <a:extLst>
              <a:ext uri="{FF2B5EF4-FFF2-40B4-BE49-F238E27FC236}">
                <a16:creationId xmlns:a16="http://schemas.microsoft.com/office/drawing/2014/main" id="{4F3352EB-1319-D5A7-6FD9-974B6754D0F4}"/>
              </a:ext>
            </a:extLst>
          </p:cNvPr>
          <p:cNvSpPr txBox="1">
            <a:spLocks/>
          </p:cNvSpPr>
          <p:nvPr/>
        </p:nvSpPr>
        <p:spPr>
          <a:xfrm>
            <a:off x="-132080" y="569624"/>
            <a:ext cx="1080000" cy="3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2000" b="1" i="1" dirty="0"/>
              <a:t>N</a:t>
            </a:r>
            <a:r>
              <a:rPr lang="en-US" sz="2000" b="1" dirty="0"/>
              <a:t> = 235</a:t>
            </a:r>
            <a:endParaRPr lang="en-GB" sz="2000" dirty="0"/>
          </a:p>
        </p:txBody>
      </p:sp>
      <p:sp>
        <p:nvSpPr>
          <p:cNvPr id="6" name="TextBox 5">
            <a:extLst>
              <a:ext uri="{FF2B5EF4-FFF2-40B4-BE49-F238E27FC236}">
                <a16:creationId xmlns:a16="http://schemas.microsoft.com/office/drawing/2014/main" id="{1CC50B64-B200-A317-F63E-59CA702EFF2E}"/>
              </a:ext>
            </a:extLst>
          </p:cNvPr>
          <p:cNvSpPr txBox="1"/>
          <p:nvPr/>
        </p:nvSpPr>
        <p:spPr>
          <a:xfrm>
            <a:off x="1372501" y="727468"/>
            <a:ext cx="2836707" cy="400110"/>
          </a:xfrm>
          <a:prstGeom prst="rect">
            <a:avLst/>
          </a:prstGeom>
          <a:noFill/>
        </p:spPr>
        <p:txBody>
          <a:bodyPr wrap="square" rtlCol="0">
            <a:spAutoFit/>
          </a:bodyPr>
          <a:lstStyle/>
          <a:p>
            <a:r>
              <a:rPr lang="en-GB" sz="2000" dirty="0">
                <a:solidFill>
                  <a:schemeClr val="bg2"/>
                </a:solidFill>
                <a:latin typeface="Source Sans Pro" panose="020B0503030403020204" pitchFamily="34" charset="0"/>
              </a:rPr>
              <a:t>4 CS Expertise Measures</a:t>
            </a:r>
          </a:p>
        </p:txBody>
      </p:sp>
      <p:sp>
        <p:nvSpPr>
          <p:cNvPr id="10" name="TextBox 9">
            <a:extLst>
              <a:ext uri="{FF2B5EF4-FFF2-40B4-BE49-F238E27FC236}">
                <a16:creationId xmlns:a16="http://schemas.microsoft.com/office/drawing/2014/main" id="{F1365D2A-524F-0A23-4BA2-0691658F8A81}"/>
              </a:ext>
            </a:extLst>
          </p:cNvPr>
          <p:cNvSpPr txBox="1"/>
          <p:nvPr/>
        </p:nvSpPr>
        <p:spPr>
          <a:xfrm>
            <a:off x="4961603" y="728979"/>
            <a:ext cx="3028784" cy="400110"/>
          </a:xfrm>
          <a:prstGeom prst="rect">
            <a:avLst/>
          </a:prstGeom>
          <a:noFill/>
        </p:spPr>
        <p:txBody>
          <a:bodyPr wrap="square" rtlCol="0">
            <a:spAutoFit/>
          </a:bodyPr>
          <a:lstStyle/>
          <a:p>
            <a:r>
              <a:rPr lang="en-GB" sz="2000" b="1" dirty="0">
                <a:solidFill>
                  <a:schemeClr val="bg2"/>
                </a:solidFill>
                <a:latin typeface="Source Sans Pro" panose="020B0503030403020204" pitchFamily="34" charset="0"/>
              </a:rPr>
              <a:t>K-means cluster analysis</a:t>
            </a:r>
          </a:p>
        </p:txBody>
      </p:sp>
      <p:sp>
        <p:nvSpPr>
          <p:cNvPr id="11" name="Arrow: Right 10">
            <a:extLst>
              <a:ext uri="{FF2B5EF4-FFF2-40B4-BE49-F238E27FC236}">
                <a16:creationId xmlns:a16="http://schemas.microsoft.com/office/drawing/2014/main" id="{6FC4D9EB-298C-B1AE-03EC-BBFD5A194441}"/>
              </a:ext>
            </a:extLst>
          </p:cNvPr>
          <p:cNvSpPr/>
          <p:nvPr/>
        </p:nvSpPr>
        <p:spPr>
          <a:xfrm>
            <a:off x="4212000" y="734231"/>
            <a:ext cx="720000" cy="360000"/>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921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6" grpId="0"/>
      <p:bldP spid="10"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Processing Speed</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63600"/>
            <a:ext cx="8818950" cy="2982259"/>
          </a:xfrm>
        </p:spPr>
        <p:txBody>
          <a:bodyPr/>
          <a:lstStyle/>
          <a:p>
            <a:r>
              <a:rPr lang="en-GB" b="1" dirty="0">
                <a:solidFill>
                  <a:schemeClr val="tx2"/>
                </a:solidFill>
              </a:rPr>
              <a:t>No differences </a:t>
            </a:r>
            <a:r>
              <a:rPr lang="en-GB" dirty="0"/>
              <a:t>in </a:t>
            </a:r>
            <a:r>
              <a:rPr lang="en-GB" b="1" dirty="0"/>
              <a:t>accuracy scores</a:t>
            </a:r>
            <a:r>
              <a:rPr lang="en-GB" dirty="0"/>
              <a:t>, but </a:t>
            </a:r>
            <a:r>
              <a:rPr lang="en-GB" b="1" dirty="0">
                <a:solidFill>
                  <a:schemeClr val="tx2"/>
                </a:solidFill>
              </a:rPr>
              <a:t>decisive evidence </a:t>
            </a:r>
            <a:r>
              <a:rPr lang="en-GB" dirty="0"/>
              <a:t>in favour of a main effect of expertise group on </a:t>
            </a:r>
            <a:r>
              <a:rPr lang="en-GB" b="1" dirty="0"/>
              <a:t>mean RTs: </a:t>
            </a:r>
            <a:r>
              <a:rPr lang="en-GB" b="1" i="1" dirty="0">
                <a:solidFill>
                  <a:schemeClr val="accent3"/>
                </a:solidFill>
              </a:rPr>
              <a:t>p </a:t>
            </a:r>
            <a:r>
              <a:rPr lang="en-GB" b="1" dirty="0">
                <a:solidFill>
                  <a:schemeClr val="accent3"/>
                </a:solidFill>
              </a:rPr>
              <a:t>&lt;.001, BF = 227.63</a:t>
            </a:r>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11" name="Picture 10" descr="A group of arrows with different colors&#10;&#10;Description automatically generated">
            <a:extLst>
              <a:ext uri="{FF2B5EF4-FFF2-40B4-BE49-F238E27FC236}">
                <a16:creationId xmlns:a16="http://schemas.microsoft.com/office/drawing/2014/main" id="{917DB4EB-72E0-1210-5FA7-9E865C8EB160}"/>
              </a:ext>
            </a:extLst>
          </p:cNvPr>
          <p:cNvPicPr>
            <a:picLocks noChangeAspect="1"/>
          </p:cNvPicPr>
          <p:nvPr/>
        </p:nvPicPr>
        <p:blipFill>
          <a:blip r:embed="rId4"/>
          <a:stretch>
            <a:fillRect/>
          </a:stretch>
        </p:blipFill>
        <p:spPr>
          <a:xfrm>
            <a:off x="1985896" y="2253030"/>
            <a:ext cx="5040000" cy="2520000"/>
          </a:xfrm>
          <a:prstGeom prst="rect">
            <a:avLst/>
          </a:prstGeom>
        </p:spPr>
      </p:pic>
      <p:sp>
        <p:nvSpPr>
          <p:cNvPr id="12" name="TextBox 11">
            <a:extLst>
              <a:ext uri="{FF2B5EF4-FFF2-40B4-BE49-F238E27FC236}">
                <a16:creationId xmlns:a16="http://schemas.microsoft.com/office/drawing/2014/main" id="{4ECF1352-FDD8-CF9E-E595-CD950C94ABB4}"/>
              </a:ext>
            </a:extLst>
          </p:cNvPr>
          <p:cNvSpPr txBox="1"/>
          <p:nvPr/>
        </p:nvSpPr>
        <p:spPr>
          <a:xfrm>
            <a:off x="2260410" y="190152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774.31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13" name="TextBox 12">
            <a:extLst>
              <a:ext uri="{FF2B5EF4-FFF2-40B4-BE49-F238E27FC236}">
                <a16:creationId xmlns:a16="http://schemas.microsoft.com/office/drawing/2014/main" id="{4BA8C9DC-C8B5-06C7-5B20-A3F5DEB12593}"/>
              </a:ext>
            </a:extLst>
          </p:cNvPr>
          <p:cNvSpPr txBox="1"/>
          <p:nvPr/>
        </p:nvSpPr>
        <p:spPr>
          <a:xfrm>
            <a:off x="6296868" y="219388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688.35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DD2D438C-B23B-8F61-79DC-80FF06D5EB75}"/>
              </a:ext>
            </a:extLst>
          </p:cNvPr>
          <p:cNvSpPr txBox="1"/>
          <p:nvPr/>
        </p:nvSpPr>
        <p:spPr>
          <a:xfrm>
            <a:off x="3605896" y="219388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696.61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5" name="TextBox 14">
            <a:extLst>
              <a:ext uri="{FF2B5EF4-FFF2-40B4-BE49-F238E27FC236}">
                <a16:creationId xmlns:a16="http://schemas.microsoft.com/office/drawing/2014/main" id="{63C5A1CC-6298-3F35-EB53-9BF8105FED26}"/>
              </a:ext>
            </a:extLst>
          </p:cNvPr>
          <p:cNvSpPr txBox="1"/>
          <p:nvPr/>
        </p:nvSpPr>
        <p:spPr>
          <a:xfrm>
            <a:off x="4971210" y="1901522"/>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733.84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16" name="Text Placeholder 2">
            <a:extLst>
              <a:ext uri="{FF2B5EF4-FFF2-40B4-BE49-F238E27FC236}">
                <a16:creationId xmlns:a16="http://schemas.microsoft.com/office/drawing/2014/main" id="{85529F42-62B6-2D6B-460C-1B48F6B1BCD2}"/>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Tree>
    <p:custDataLst>
      <p:tags r:id="rId1"/>
    </p:custDataLst>
    <p:extLst>
      <p:ext uri="{BB962C8B-B14F-4D97-AF65-F5344CB8AC3E}">
        <p14:creationId xmlns:p14="http://schemas.microsoft.com/office/powerpoint/2010/main" val="104695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RTs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RTs</a:t>
            </a:r>
            <a:r>
              <a:rPr lang="en-GB" dirty="0">
                <a:solidFill>
                  <a:schemeClr val="bg2"/>
                </a:solidFill>
              </a:rPr>
              <a:t>. But </a:t>
            </a:r>
            <a:r>
              <a:rPr lang="en-GB" b="1" dirty="0">
                <a:solidFill>
                  <a:schemeClr val="tx2"/>
                </a:solidFill>
              </a:rPr>
              <a:t>decisive evidence </a:t>
            </a:r>
            <a:r>
              <a:rPr lang="en-GB" dirty="0"/>
              <a:t>in favour of a main effect of expertise group on </a:t>
            </a:r>
            <a:r>
              <a:rPr lang="en-GB" b="1" dirty="0"/>
              <a:t>single trial RTs: </a:t>
            </a:r>
            <a:r>
              <a:rPr lang="en-GB" b="1" i="1" dirty="0">
                <a:solidFill>
                  <a:schemeClr val="accent3"/>
                </a:solidFill>
              </a:rPr>
              <a:t>p </a:t>
            </a:r>
            <a:r>
              <a:rPr lang="en-GB" b="1" dirty="0">
                <a:solidFill>
                  <a:schemeClr val="accent3"/>
                </a:solidFill>
              </a:rPr>
              <a:t>&lt;.001, BF = 508.10</a:t>
            </a:r>
            <a:r>
              <a:rPr lang="en-GB" dirty="0">
                <a:solidFill>
                  <a:schemeClr val="bg2"/>
                </a:solidFill>
              </a:rPr>
              <a:t>,</a:t>
            </a:r>
            <a:r>
              <a:rPr lang="en-GB" b="1" dirty="0">
                <a:solidFill>
                  <a:schemeClr val="accent3"/>
                </a:solidFill>
              </a:rPr>
              <a:t> </a:t>
            </a:r>
            <a:r>
              <a:rPr lang="en-GB" dirty="0">
                <a:solidFill>
                  <a:schemeClr val="bg2"/>
                </a:solidFill>
              </a:rPr>
              <a:t>and</a:t>
            </a:r>
            <a:r>
              <a:rPr lang="en-GB" b="1" dirty="0">
                <a:solidFill>
                  <a:schemeClr val="accent3"/>
                </a:solidFill>
              </a:rPr>
              <a:t> </a:t>
            </a:r>
            <a:r>
              <a:rPr lang="en-GB" b="1" dirty="0"/>
              <a:t>switch trial RTs: </a:t>
            </a:r>
            <a:r>
              <a:rPr lang="en-GB" b="1" i="1" dirty="0">
                <a:solidFill>
                  <a:schemeClr val="accent3"/>
                </a:solidFill>
              </a:rPr>
              <a:t>p </a:t>
            </a:r>
            <a:r>
              <a:rPr lang="en-GB" b="1" dirty="0">
                <a:solidFill>
                  <a:schemeClr val="accent3"/>
                </a:solidFill>
              </a:rPr>
              <a:t>&lt;.002, BF = 16.92</a:t>
            </a:r>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triangles with different colors&#10;&#10;Description automatically generated with medium confidence">
            <a:extLst>
              <a:ext uri="{FF2B5EF4-FFF2-40B4-BE49-F238E27FC236}">
                <a16:creationId xmlns:a16="http://schemas.microsoft.com/office/drawing/2014/main" id="{B65AD28E-5E81-28FA-8EAB-54EBEBDFAA01}"/>
              </a:ext>
            </a:extLst>
          </p:cNvPr>
          <p:cNvPicPr>
            <a:picLocks noChangeAspect="1"/>
          </p:cNvPicPr>
          <p:nvPr/>
        </p:nvPicPr>
        <p:blipFill>
          <a:blip r:embed="rId4"/>
          <a:stretch>
            <a:fillRect/>
          </a:stretch>
        </p:blipFill>
        <p:spPr>
          <a:xfrm>
            <a:off x="1864914" y="2468400"/>
            <a:ext cx="5040000" cy="2520000"/>
          </a:xfrm>
          <a:prstGeom prst="rect">
            <a:avLst/>
          </a:prstGeom>
        </p:spPr>
      </p:pic>
      <p:sp>
        <p:nvSpPr>
          <p:cNvPr id="8" name="TextBox 7">
            <a:extLst>
              <a:ext uri="{FF2B5EF4-FFF2-40B4-BE49-F238E27FC236}">
                <a16:creationId xmlns:a16="http://schemas.microsoft.com/office/drawing/2014/main" id="{1D8D8817-EB93-38AC-2B92-3FFD6A45ADFE}"/>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607.64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EA3C81F-F5A9-CDB4-B360-553ACD2DA7B5}"/>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519.12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1EA2CB5D-C9E6-C263-FEF6-949A31ED3AA7}"/>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544.76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C54F01F1-D1AA-AC5B-E631-4EAA9D7852A6}"/>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572.44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61326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colored shapes&#10;&#10;Description automatically generated with medium confidence">
            <a:extLst>
              <a:ext uri="{FF2B5EF4-FFF2-40B4-BE49-F238E27FC236}">
                <a16:creationId xmlns:a16="http://schemas.microsoft.com/office/drawing/2014/main" id="{9300D6C8-AB6A-0EB8-FE82-1B2E6E11DA33}"/>
              </a:ext>
            </a:extLst>
          </p:cNvPr>
          <p:cNvPicPr>
            <a:picLocks noChangeAspect="1"/>
          </p:cNvPicPr>
          <p:nvPr/>
        </p:nvPicPr>
        <p:blipFill>
          <a:blip r:embed="rId4"/>
          <a:stretch>
            <a:fillRect/>
          </a:stretch>
        </p:blipFill>
        <p:spPr>
          <a:xfrm>
            <a:off x="1909364" y="2468400"/>
            <a:ext cx="5040000" cy="252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RTs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RTs</a:t>
            </a:r>
            <a:r>
              <a:rPr lang="en-GB" dirty="0">
                <a:solidFill>
                  <a:schemeClr val="bg2"/>
                </a:solidFill>
              </a:rPr>
              <a:t>. But </a:t>
            </a:r>
            <a:r>
              <a:rPr lang="en-GB" b="1" dirty="0">
                <a:solidFill>
                  <a:schemeClr val="tx2"/>
                </a:solidFill>
              </a:rPr>
              <a:t>decisive evidence </a:t>
            </a:r>
            <a:r>
              <a:rPr lang="en-GB" dirty="0"/>
              <a:t>in favour of a main effect of expertise group on </a:t>
            </a:r>
            <a:r>
              <a:rPr lang="en-GB" b="1" dirty="0"/>
              <a:t>single trial RTs: </a:t>
            </a:r>
            <a:r>
              <a:rPr lang="en-GB" b="1" i="1" dirty="0">
                <a:solidFill>
                  <a:schemeClr val="accent3"/>
                </a:solidFill>
              </a:rPr>
              <a:t>p </a:t>
            </a:r>
            <a:r>
              <a:rPr lang="en-GB" b="1" dirty="0">
                <a:solidFill>
                  <a:schemeClr val="accent3"/>
                </a:solidFill>
              </a:rPr>
              <a:t>&lt;.001, BF = 508.10</a:t>
            </a:r>
            <a:r>
              <a:rPr lang="en-GB" dirty="0">
                <a:solidFill>
                  <a:schemeClr val="bg2"/>
                </a:solidFill>
              </a:rPr>
              <a:t>,</a:t>
            </a:r>
            <a:r>
              <a:rPr lang="en-GB" b="1" dirty="0">
                <a:solidFill>
                  <a:schemeClr val="accent3"/>
                </a:solidFill>
              </a:rPr>
              <a:t> </a:t>
            </a:r>
            <a:r>
              <a:rPr lang="en-GB" dirty="0">
                <a:solidFill>
                  <a:schemeClr val="bg2"/>
                </a:solidFill>
              </a:rPr>
              <a:t>and</a:t>
            </a:r>
            <a:r>
              <a:rPr lang="en-GB" b="1" dirty="0">
                <a:solidFill>
                  <a:schemeClr val="accent3"/>
                </a:solidFill>
              </a:rPr>
              <a:t> </a:t>
            </a:r>
            <a:r>
              <a:rPr lang="en-GB" b="1" dirty="0"/>
              <a:t>switch trial RTs: </a:t>
            </a:r>
            <a:r>
              <a:rPr lang="en-GB" b="1" i="1" dirty="0">
                <a:solidFill>
                  <a:schemeClr val="accent3"/>
                </a:solidFill>
              </a:rPr>
              <a:t>p </a:t>
            </a:r>
            <a:r>
              <a:rPr lang="en-GB" b="1" dirty="0">
                <a:solidFill>
                  <a:schemeClr val="accent3"/>
                </a:solidFill>
              </a:rPr>
              <a:t>&lt;.002, BF = 16.92</a:t>
            </a:r>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8" name="TextBox 7">
            <a:extLst>
              <a:ext uri="{FF2B5EF4-FFF2-40B4-BE49-F238E27FC236}">
                <a16:creationId xmlns:a16="http://schemas.microsoft.com/office/drawing/2014/main" id="{1D8D8817-EB93-38AC-2B92-3FFD6A45ADFE}"/>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1213.20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EA3C81F-F5A9-CDB4-B360-553ACD2DA7B5}"/>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1147.87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1EA2CB5D-C9E6-C263-FEF6-949A31ED3AA7}"/>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1067.60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C54F01F1-D1AA-AC5B-E631-4EAA9D7852A6}"/>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1170.66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235491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Multitasking Costs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mixing costs</a:t>
            </a:r>
            <a:r>
              <a:rPr lang="en-GB" dirty="0"/>
              <a:t>. But </a:t>
            </a:r>
            <a:r>
              <a:rPr lang="en-GB" b="1" dirty="0">
                <a:solidFill>
                  <a:schemeClr val="tx2"/>
                </a:solidFill>
              </a:rPr>
              <a:t>substantial evidence </a:t>
            </a:r>
            <a:r>
              <a:rPr lang="en-GB" dirty="0"/>
              <a:t>in favour of a main effect of expertise group on </a:t>
            </a:r>
            <a:r>
              <a:rPr lang="en-GB" b="1" dirty="0"/>
              <a:t>switching costs: </a:t>
            </a:r>
            <a:r>
              <a:rPr lang="en-GB" b="1" i="1" dirty="0">
                <a:solidFill>
                  <a:schemeClr val="accent3"/>
                </a:solidFill>
              </a:rPr>
              <a:t>p </a:t>
            </a:r>
            <a:r>
              <a:rPr lang="en-GB" b="1" dirty="0">
                <a:solidFill>
                  <a:schemeClr val="accent3"/>
                </a:solidFill>
              </a:rPr>
              <a:t>&lt;.006, BF = 6.56</a:t>
            </a:r>
          </a:p>
          <a:p>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arrows with different colors&#10;&#10;Description automatically generated">
            <a:extLst>
              <a:ext uri="{FF2B5EF4-FFF2-40B4-BE49-F238E27FC236}">
                <a16:creationId xmlns:a16="http://schemas.microsoft.com/office/drawing/2014/main" id="{52C4A756-20BC-4D05-A6C9-777FDC0A81C3}"/>
              </a:ext>
            </a:extLst>
          </p:cNvPr>
          <p:cNvPicPr>
            <a:picLocks noChangeAspect="1"/>
          </p:cNvPicPr>
          <p:nvPr/>
        </p:nvPicPr>
        <p:blipFill>
          <a:blip r:embed="rId4"/>
          <a:stretch>
            <a:fillRect/>
          </a:stretch>
        </p:blipFill>
        <p:spPr>
          <a:xfrm>
            <a:off x="1788304" y="2468400"/>
            <a:ext cx="5040000" cy="2520000"/>
          </a:xfrm>
          <a:prstGeom prst="rect">
            <a:avLst/>
          </a:prstGeom>
        </p:spPr>
      </p:pic>
      <p:sp>
        <p:nvSpPr>
          <p:cNvPr id="6" name="TextBox 5">
            <a:extLst>
              <a:ext uri="{FF2B5EF4-FFF2-40B4-BE49-F238E27FC236}">
                <a16:creationId xmlns:a16="http://schemas.microsoft.com/office/drawing/2014/main" id="{FDA4765B-E493-94E3-E2C8-703841E1A308}"/>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200.19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5F0AE1CE-4182-0E81-5B7E-B310D1373E8D}"/>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227.72</a:t>
            </a:r>
            <a:r>
              <a:rPr lang="en-GB" sz="2000" dirty="0">
                <a:solidFill>
                  <a:srgbClr val="7FFF7F"/>
                </a:solidFill>
                <a:effectLst/>
                <a:latin typeface="Source Sans Pro" panose="020B0503030403020204" pitchFamily="34" charset="0"/>
                <a:ea typeface="Calibri" panose="020F0502020204030204" pitchFamily="34" charset="0"/>
              </a:rPr>
              <a:t>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FD8F8115-3D8F-6221-1F09-E8F2E6DF8588}"/>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135.64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BEC22A0B-D971-7AFD-3F29-772C8AE8F012}"/>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205.77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291384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arrows with different colored triangles&#10;&#10;Description automatically generated">
            <a:extLst>
              <a:ext uri="{FF2B5EF4-FFF2-40B4-BE49-F238E27FC236}">
                <a16:creationId xmlns:a16="http://schemas.microsoft.com/office/drawing/2014/main" id="{61BFD1A2-DA14-66D3-4F4C-228733DAEDC7}"/>
              </a:ext>
            </a:extLst>
          </p:cNvPr>
          <p:cNvPicPr>
            <a:picLocks noChangeAspect="1"/>
          </p:cNvPicPr>
          <p:nvPr/>
        </p:nvPicPr>
        <p:blipFill>
          <a:blip r:embed="rId3"/>
          <a:stretch>
            <a:fillRect/>
          </a:stretch>
        </p:blipFill>
        <p:spPr>
          <a:xfrm>
            <a:off x="277781" y="2025404"/>
            <a:ext cx="4320000" cy="2160000"/>
          </a:xfrm>
          <a:prstGeom prst="rect">
            <a:avLst/>
          </a:prstGeom>
        </p:spPr>
      </p:pic>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Summary</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p:txBody>
          <a:bodyPr>
            <a:normAutofit/>
          </a:bodyPr>
          <a:lstStyle/>
          <a:p>
            <a:r>
              <a:rPr lang="en-GB" sz="2000" b="1" dirty="0">
                <a:solidFill>
                  <a:schemeClr val="tx2"/>
                </a:solidFill>
              </a:rPr>
              <a:t>No differences </a:t>
            </a:r>
            <a:r>
              <a:rPr lang="en-GB" sz="2000" dirty="0">
                <a:solidFill>
                  <a:schemeClr val="bg2"/>
                </a:solidFill>
              </a:rPr>
              <a:t>in</a:t>
            </a:r>
            <a:r>
              <a:rPr lang="en-GB" sz="2000" b="1" dirty="0">
                <a:solidFill>
                  <a:schemeClr val="tx2"/>
                </a:solidFill>
              </a:rPr>
              <a:t> accuracy</a:t>
            </a:r>
            <a:r>
              <a:rPr lang="en-GB" sz="2000" dirty="0">
                <a:solidFill>
                  <a:schemeClr val="bg2"/>
                </a:solidFill>
              </a:rPr>
              <a:t>,</a:t>
            </a:r>
            <a:r>
              <a:rPr lang="en-GB" sz="2000" dirty="0">
                <a:solidFill>
                  <a:schemeClr val="tx2"/>
                </a:solidFill>
              </a:rPr>
              <a:t> </a:t>
            </a:r>
            <a:r>
              <a:rPr lang="en-GB" sz="2000" dirty="0">
                <a:solidFill>
                  <a:schemeClr val="bg2"/>
                </a:solidFill>
              </a:rPr>
              <a:t>but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faster RTs.</a:t>
            </a:r>
          </a:p>
          <a:p>
            <a:r>
              <a:rPr lang="en-GB" sz="2000" b="1" dirty="0">
                <a:solidFill>
                  <a:schemeClr val="tx2"/>
                </a:solidFill>
              </a:rPr>
              <a:t>No differences </a:t>
            </a:r>
            <a:r>
              <a:rPr lang="en-GB" sz="2000" dirty="0">
                <a:solidFill>
                  <a:schemeClr val="bg2"/>
                </a:solidFill>
              </a:rPr>
              <a:t>in</a:t>
            </a:r>
            <a:r>
              <a:rPr lang="en-GB" sz="2000" b="1" dirty="0">
                <a:solidFill>
                  <a:schemeClr val="tx2"/>
                </a:solidFill>
              </a:rPr>
              <a:t> mixing costs</a:t>
            </a:r>
            <a:r>
              <a:rPr lang="en-GB" sz="2000" dirty="0">
                <a:solidFill>
                  <a:schemeClr val="bg2"/>
                </a:solidFill>
              </a:rPr>
              <a:t>, but </a:t>
            </a:r>
            <a:r>
              <a:rPr lang="en-GB" sz="2000" b="1" dirty="0">
                <a:solidFill>
                  <a:srgbClr val="F79BFF"/>
                </a:solidFill>
              </a:rPr>
              <a:t>Experienced</a:t>
            </a:r>
            <a:r>
              <a:rPr lang="en-GB" sz="2000" dirty="0">
                <a:solidFill>
                  <a:schemeClr val="bg2"/>
                </a:solidFill>
              </a:rPr>
              <a:t> players have the </a:t>
            </a:r>
            <a:r>
              <a:rPr lang="en-GB" sz="2000" b="1" dirty="0">
                <a:solidFill>
                  <a:schemeClr val="tx2"/>
                </a:solidFill>
              </a:rPr>
              <a:t>lowest</a:t>
            </a:r>
            <a:r>
              <a:rPr lang="en-GB" sz="2000" dirty="0">
                <a:solidFill>
                  <a:schemeClr val="bg2"/>
                </a:solidFill>
              </a:rPr>
              <a:t> </a:t>
            </a:r>
            <a:r>
              <a:rPr lang="en-GB" sz="2000" b="1" dirty="0">
                <a:solidFill>
                  <a:schemeClr val="tx2"/>
                </a:solidFill>
              </a:rPr>
              <a:t>switching costs.</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pic>
        <p:nvPicPr>
          <p:cNvPr id="17" name="Graphic 16" descr="Line arrow: Counter-clockwise curve with solid fill">
            <a:extLst>
              <a:ext uri="{FF2B5EF4-FFF2-40B4-BE49-F238E27FC236}">
                <a16:creationId xmlns:a16="http://schemas.microsoft.com/office/drawing/2014/main" id="{FC198F96-742A-4457-A1EE-EC8B84854C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283493" flipH="1">
            <a:off x="4001097" y="1458354"/>
            <a:ext cx="1024754" cy="1024754"/>
          </a:xfrm>
          <a:prstGeom prst="rect">
            <a:avLst/>
          </a:prstGeom>
        </p:spPr>
      </p:pic>
      <p:grpSp>
        <p:nvGrpSpPr>
          <p:cNvPr id="75" name="Group 74">
            <a:extLst>
              <a:ext uri="{FF2B5EF4-FFF2-40B4-BE49-F238E27FC236}">
                <a16:creationId xmlns:a16="http://schemas.microsoft.com/office/drawing/2014/main" id="{A787A0A8-D581-3634-5A0A-B29AA5C325FF}"/>
              </a:ext>
            </a:extLst>
          </p:cNvPr>
          <p:cNvGrpSpPr/>
          <p:nvPr/>
        </p:nvGrpSpPr>
        <p:grpSpPr>
          <a:xfrm>
            <a:off x="4680170" y="1662122"/>
            <a:ext cx="3881926" cy="2219420"/>
            <a:chOff x="193156" y="180000"/>
            <a:chExt cx="4320000" cy="306654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extLst>
      <p:ext uri="{BB962C8B-B14F-4D97-AF65-F5344CB8AC3E}">
        <p14:creationId xmlns:p14="http://schemas.microsoft.com/office/powerpoint/2010/main" val="11563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Drift-diffusion model (DDM)</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grpSp>
        <p:nvGrpSpPr>
          <p:cNvPr id="99" name="Group 98">
            <a:extLst>
              <a:ext uri="{FF2B5EF4-FFF2-40B4-BE49-F238E27FC236}">
                <a16:creationId xmlns:a16="http://schemas.microsoft.com/office/drawing/2014/main" id="{2EEAA9A6-2320-FA8B-5F71-5C03DC9CB256}"/>
              </a:ext>
            </a:extLst>
          </p:cNvPr>
          <p:cNvGrpSpPr/>
          <p:nvPr/>
        </p:nvGrpSpPr>
        <p:grpSpPr>
          <a:xfrm>
            <a:off x="4537675" y="1662122"/>
            <a:ext cx="4136335" cy="3357891"/>
            <a:chOff x="4537675" y="1662122"/>
            <a:chExt cx="4136335" cy="3357891"/>
          </a:xfrm>
        </p:grpSpPr>
        <p:grpSp>
          <p:nvGrpSpPr>
            <p:cNvPr id="75" name="Group 74">
              <a:extLst>
                <a:ext uri="{FF2B5EF4-FFF2-40B4-BE49-F238E27FC236}">
                  <a16:creationId xmlns:a16="http://schemas.microsoft.com/office/drawing/2014/main" id="{A787A0A8-D581-3634-5A0A-B29AA5C325FF}"/>
                </a:ext>
              </a:extLst>
            </p:cNvPr>
            <p:cNvGrpSpPr/>
            <p:nvPr/>
          </p:nvGrpSpPr>
          <p:grpSpPr>
            <a:xfrm>
              <a:off x="4537675" y="1662122"/>
              <a:ext cx="4136335" cy="3010149"/>
              <a:chOff x="34581" y="180000"/>
              <a:chExt cx="4603119" cy="415908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9" name="TextBox 88">
                <a:extLst>
                  <a:ext uri="{FF2B5EF4-FFF2-40B4-BE49-F238E27FC236}">
                    <a16:creationId xmlns:a16="http://schemas.microsoft.com/office/drawing/2014/main" id="{7CBACD31-3495-C628-3A73-E605DF541FF3}"/>
                  </a:ext>
                </a:extLst>
              </p:cNvPr>
              <p:cNvSpPr txBox="1"/>
              <p:nvPr/>
            </p:nvSpPr>
            <p:spPr>
              <a:xfrm>
                <a:off x="476285" y="773352"/>
                <a:ext cx="2304071"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Drift Rate (</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sp>
            <p:nvSpPr>
              <p:cNvPr id="90" name="TextBox 89">
                <a:extLst>
                  <a:ext uri="{FF2B5EF4-FFF2-40B4-BE49-F238E27FC236}">
                    <a16:creationId xmlns:a16="http://schemas.microsoft.com/office/drawing/2014/main" id="{A1D8A8DF-EED7-D962-221E-F61C4B1D9D33}"/>
                  </a:ext>
                </a:extLst>
              </p:cNvPr>
              <p:cNvSpPr txBox="1"/>
              <p:nvPr/>
            </p:nvSpPr>
            <p:spPr>
              <a:xfrm>
                <a:off x="3884181" y="731489"/>
                <a:ext cx="753519" cy="1941015"/>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Boundary Separation (</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91" name="Straight Arrow Connector 90">
                <a:extLst>
                  <a:ext uri="{FF2B5EF4-FFF2-40B4-BE49-F238E27FC236}">
                    <a16:creationId xmlns:a16="http://schemas.microsoft.com/office/drawing/2014/main" id="{B1C153F7-1EAD-1F86-3A44-49CAA6D95B18}"/>
                  </a:ext>
                </a:extLst>
              </p:cNvPr>
              <p:cNvCxnSpPr/>
              <p:nvPr/>
            </p:nvCxnSpPr>
            <p:spPr>
              <a:xfrm>
                <a:off x="3965101" y="822481"/>
                <a:ext cx="0" cy="1781580"/>
              </a:xfrm>
              <a:prstGeom prst="straightConnector1">
                <a:avLst/>
              </a:prstGeom>
              <a:noFill/>
              <a:ln w="19050" cap="flat" cmpd="sng" algn="ctr">
                <a:solidFill>
                  <a:schemeClr val="accent4"/>
                </a:solidFill>
                <a:prstDash val="solid"/>
                <a:miter lim="800000"/>
                <a:headEnd type="triangle"/>
                <a:tailEnd type="triangle"/>
              </a:ln>
              <a:effectLst/>
            </p:spPr>
          </p:cxnSp>
          <p:sp>
            <p:nvSpPr>
              <p:cNvPr id="92" name="Right Brace 91">
                <a:extLst>
                  <a:ext uri="{FF2B5EF4-FFF2-40B4-BE49-F238E27FC236}">
                    <a16:creationId xmlns:a16="http://schemas.microsoft.com/office/drawing/2014/main" id="{FC5C4547-951C-C121-4DCD-55AC2CE83FCC}"/>
                  </a:ext>
                </a:extLst>
              </p:cNvPr>
              <p:cNvSpPr/>
              <p:nvPr/>
            </p:nvSpPr>
            <p:spPr>
              <a:xfrm rot="5400000">
                <a:off x="393722" y="2964318"/>
                <a:ext cx="360000" cy="761132"/>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93" name="Right Brace 92">
                <a:extLst>
                  <a:ext uri="{FF2B5EF4-FFF2-40B4-BE49-F238E27FC236}">
                    <a16:creationId xmlns:a16="http://schemas.microsoft.com/office/drawing/2014/main" id="{9BF67C9A-3D8B-CDA3-9E94-8C978EA562BF}"/>
                  </a:ext>
                </a:extLst>
              </p:cNvPr>
              <p:cNvSpPr/>
              <p:nvPr/>
            </p:nvSpPr>
            <p:spPr>
              <a:xfrm rot="5400000">
                <a:off x="2034711" y="2102034"/>
                <a:ext cx="360000" cy="2466844"/>
              </a:xfrm>
              <a:prstGeom prst="rightBrac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ource Sans Pro" panose="020B0503030403020204" pitchFamily="34" charset="0"/>
                  <a:ea typeface="+mn-ea"/>
                  <a:cs typeface="+mn-cs"/>
                </a:endParaRPr>
              </a:p>
            </p:txBody>
          </p:sp>
          <p:sp>
            <p:nvSpPr>
              <p:cNvPr id="94" name="Right Brace 93">
                <a:extLst>
                  <a:ext uri="{FF2B5EF4-FFF2-40B4-BE49-F238E27FC236}">
                    <a16:creationId xmlns:a16="http://schemas.microsoft.com/office/drawing/2014/main" id="{827E9FEA-2317-7D3A-3788-68E964032D46}"/>
                  </a:ext>
                </a:extLst>
              </p:cNvPr>
              <p:cNvSpPr/>
              <p:nvPr/>
            </p:nvSpPr>
            <p:spPr>
              <a:xfrm rot="5400000">
                <a:off x="3820035" y="2822335"/>
                <a:ext cx="360000" cy="1026241"/>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
            <p:nvSpPr>
              <p:cNvPr id="95" name="TextBox 94">
                <a:extLst>
                  <a:ext uri="{FF2B5EF4-FFF2-40B4-BE49-F238E27FC236}">
                    <a16:creationId xmlns:a16="http://schemas.microsoft.com/office/drawing/2014/main" id="{FA278A10-F861-385A-AEF5-ABEAAF772AC2}"/>
                  </a:ext>
                </a:extLst>
              </p:cNvPr>
              <p:cNvSpPr txBox="1"/>
              <p:nvPr/>
            </p:nvSpPr>
            <p:spPr>
              <a:xfrm>
                <a:off x="34581" y="3529630"/>
                <a:ext cx="1140398"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Stimuli Encoding</a:t>
                </a:r>
              </a:p>
            </p:txBody>
          </p:sp>
          <p:sp>
            <p:nvSpPr>
              <p:cNvPr id="96" name="TextBox 95">
                <a:extLst>
                  <a:ext uri="{FF2B5EF4-FFF2-40B4-BE49-F238E27FC236}">
                    <a16:creationId xmlns:a16="http://schemas.microsoft.com/office/drawing/2014/main" id="{9245B477-4F74-F564-0713-4B454BDF0630}"/>
                  </a:ext>
                </a:extLst>
              </p:cNvPr>
              <p:cNvSpPr txBox="1"/>
              <p:nvPr/>
            </p:nvSpPr>
            <p:spPr>
              <a:xfrm>
                <a:off x="981288" y="3596544"/>
                <a:ext cx="2466844" cy="338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Decision Time</a:t>
                </a:r>
              </a:p>
            </p:txBody>
          </p:sp>
          <p:sp>
            <p:nvSpPr>
              <p:cNvPr id="97" name="TextBox 96">
                <a:extLst>
                  <a:ext uri="{FF2B5EF4-FFF2-40B4-BE49-F238E27FC236}">
                    <a16:creationId xmlns:a16="http://schemas.microsoft.com/office/drawing/2014/main" id="{372A38C3-2135-DA0D-028B-6766DA16DC56}"/>
                  </a:ext>
                </a:extLst>
              </p:cNvPr>
              <p:cNvSpPr txBox="1"/>
              <p:nvPr/>
            </p:nvSpPr>
            <p:spPr>
              <a:xfrm>
                <a:off x="3403927" y="3531108"/>
                <a:ext cx="1192213"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Response Execution</a:t>
                </a:r>
              </a:p>
            </p:txBody>
          </p: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98" name="TextBox 97">
              <a:extLst>
                <a:ext uri="{FF2B5EF4-FFF2-40B4-BE49-F238E27FC236}">
                  <a16:creationId xmlns:a16="http://schemas.microsoft.com/office/drawing/2014/main" id="{FB66F68D-5924-D5D0-DDFA-DDE0B50B4DC3}"/>
                </a:ext>
              </a:extLst>
            </p:cNvPr>
            <p:cNvSpPr txBox="1"/>
            <p:nvPr/>
          </p:nvSpPr>
          <p:spPr>
            <a:xfrm>
              <a:off x="5512787" y="4681459"/>
              <a:ext cx="221669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Non-decision time (</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grpSp>
      <p:sp>
        <p:nvSpPr>
          <p:cNvPr id="5" name="Text Placeholder 2">
            <a:extLst>
              <a:ext uri="{FF2B5EF4-FFF2-40B4-BE49-F238E27FC236}">
                <a16:creationId xmlns:a16="http://schemas.microsoft.com/office/drawing/2014/main" id="{8AD0F4E1-806D-5EA1-5DD7-78AB387D60EF}"/>
              </a:ext>
            </a:extLst>
          </p:cNvPr>
          <p:cNvSpPr txBox="1">
            <a:spLocks/>
          </p:cNvSpPr>
          <p:nvPr/>
        </p:nvSpPr>
        <p:spPr>
          <a:xfrm>
            <a:off x="128200" y="773806"/>
            <a:ext cx="4496678" cy="41436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lvl="0">
              <a:lnSpc>
                <a:spcPct val="100000"/>
              </a:lnSpc>
              <a:buClrTx/>
              <a:buSzTx/>
              <a:defRPr/>
            </a:pPr>
            <a:r>
              <a:rPr lang="en-GB" sz="2000" b="1" kern="1200" dirty="0">
                <a:solidFill>
                  <a:schemeClr val="tx2"/>
                </a:solidFill>
                <a:latin typeface="Source Sans Pro" panose="020B0503030403020204" pitchFamily="34" charset="0"/>
                <a:cs typeface="Times New Roman" panose="02020603050405020304" pitchFamily="18" charset="0"/>
              </a:rPr>
              <a:t>1. Drift Rate (</a:t>
            </a:r>
            <a:r>
              <a:rPr lang="en-GB" sz="2000" b="1" i="1" kern="1200" dirty="0">
                <a:solidFill>
                  <a:schemeClr val="tx2"/>
                </a:solidFill>
                <a:latin typeface="Source Sans Pro" panose="020B0503030403020204" pitchFamily="34" charset="0"/>
                <a:cs typeface="Times New Roman" panose="02020603050405020304" pitchFamily="18" charset="0"/>
              </a:rPr>
              <a:t>v</a:t>
            </a:r>
            <a:r>
              <a:rPr lang="en-GB" sz="2000" b="1" kern="1200" dirty="0">
                <a:solidFill>
                  <a:schemeClr val="tx2"/>
                </a:solidFill>
                <a:latin typeface="Source Sans Pro" panose="020B0503030403020204" pitchFamily="34" charset="0"/>
                <a:cs typeface="Times New Roman" panose="02020603050405020304" pitchFamily="18" charset="0"/>
              </a:rPr>
              <a:t>)</a:t>
            </a:r>
          </a:p>
          <a:p>
            <a:pPr marL="0" lv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information accumulation</a:t>
            </a:r>
          </a:p>
          <a:p>
            <a:pPr marL="0">
              <a:lnSpc>
                <a:spcPct val="100000"/>
              </a:lnSpc>
              <a:buClrTx/>
              <a:buSzTx/>
              <a:defRPr/>
            </a:pPr>
            <a:r>
              <a:rPr lang="en-GB" sz="2000" b="1" kern="1200" dirty="0">
                <a:solidFill>
                  <a:schemeClr val="accent4"/>
                </a:solidFill>
                <a:latin typeface="Source Sans Pro" panose="020B0503030403020204" pitchFamily="34" charset="0"/>
                <a:cs typeface="Times New Roman" panose="02020603050405020304" pitchFamily="18" charset="0"/>
              </a:rPr>
              <a:t>2. Boundary Separation (</a:t>
            </a:r>
            <a:r>
              <a:rPr lang="en-GB" sz="2000" b="1" i="1" kern="1200" dirty="0">
                <a:solidFill>
                  <a:schemeClr val="accent4"/>
                </a:solidFill>
                <a:latin typeface="Source Sans Pro" panose="020B0503030403020204" pitchFamily="34" charset="0"/>
                <a:cs typeface="Times New Roman" panose="02020603050405020304" pitchFamily="18" charset="0"/>
              </a:rPr>
              <a:t>a</a:t>
            </a:r>
            <a:r>
              <a:rPr lang="en-GB" sz="2000" b="1" kern="1200" dirty="0">
                <a:solidFill>
                  <a:schemeClr val="accent4"/>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response caution</a:t>
            </a:r>
          </a:p>
          <a:p>
            <a:pPr marL="0">
              <a:lnSpc>
                <a:spcPct val="100000"/>
              </a:lnSpc>
              <a:buClrTx/>
              <a:buSzTx/>
              <a:defRPr/>
            </a:pPr>
            <a:r>
              <a:rPr lang="en-GB" sz="2000" b="1" kern="1200" dirty="0">
                <a:solidFill>
                  <a:schemeClr val="accent3"/>
                </a:solidFill>
                <a:latin typeface="Source Sans Pro" panose="020B0503030403020204" pitchFamily="34" charset="0"/>
                <a:cs typeface="Times New Roman" panose="02020603050405020304" pitchFamily="18" charset="0"/>
              </a:rPr>
              <a:t>3. Non-decision time (</a:t>
            </a:r>
            <a:r>
              <a:rPr lang="en-GB" sz="2000" b="1" i="1" kern="1200" dirty="0">
                <a:solidFill>
                  <a:schemeClr val="accent3"/>
                </a:solidFill>
                <a:latin typeface="Source Sans Pro" panose="020B0503030403020204" pitchFamily="34" charset="0"/>
                <a:cs typeface="Times New Roman" panose="02020603050405020304" pitchFamily="18" charset="0"/>
              </a:rPr>
              <a:t>t0</a:t>
            </a:r>
            <a:r>
              <a:rPr lang="en-GB" sz="2000" b="1" kern="1200" dirty="0">
                <a:solidFill>
                  <a:schemeClr val="accent3"/>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other non-decisional processes</a:t>
            </a:r>
          </a:p>
        </p:txBody>
      </p:sp>
    </p:spTree>
    <p:extLst>
      <p:ext uri="{BB962C8B-B14F-4D97-AF65-F5344CB8AC3E}">
        <p14:creationId xmlns:p14="http://schemas.microsoft.com/office/powerpoint/2010/main" val="220081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Drift rates (</a:t>
            </a:r>
            <a:r>
              <a:rPr lang="en-GB" i="1" dirty="0"/>
              <a:t>v</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single trial </a:t>
            </a:r>
            <a:r>
              <a:rPr lang="en-GB" dirty="0"/>
              <a:t>or</a:t>
            </a:r>
            <a:r>
              <a:rPr lang="en-GB" b="1" dirty="0"/>
              <a:t> repetition trial drift rates. </a:t>
            </a:r>
            <a:r>
              <a:rPr lang="en-GB" dirty="0">
                <a:solidFill>
                  <a:schemeClr val="bg2"/>
                </a:solidFill>
              </a:rPr>
              <a:t>But, </a:t>
            </a:r>
            <a:r>
              <a:rPr lang="en-GB" b="1" dirty="0">
                <a:solidFill>
                  <a:schemeClr val="tx2"/>
                </a:solidFill>
              </a:rPr>
              <a:t>substantial evidence </a:t>
            </a:r>
            <a:r>
              <a:rPr lang="en-GB" dirty="0"/>
              <a:t>in favour of a main effect of expertise group on </a:t>
            </a:r>
            <a:r>
              <a:rPr lang="en-GB" b="1" dirty="0"/>
              <a:t>switch drift rates</a:t>
            </a:r>
            <a:r>
              <a:rPr lang="en-GB" dirty="0"/>
              <a:t>:</a:t>
            </a:r>
            <a:r>
              <a:rPr lang="en-GB" b="1" dirty="0"/>
              <a:t> </a:t>
            </a:r>
            <a:r>
              <a:rPr lang="en-GB" b="1" i="1" dirty="0">
                <a:solidFill>
                  <a:schemeClr val="accent3"/>
                </a:solidFill>
              </a:rPr>
              <a:t>p </a:t>
            </a:r>
            <a:r>
              <a:rPr lang="en-GB" b="1" dirty="0">
                <a:solidFill>
                  <a:schemeClr val="accent3"/>
                </a:solidFill>
              </a:rPr>
              <a:t>=.006, BF = 3.67</a:t>
            </a:r>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colored triangles&#10;&#10;Description automatically generated with medium confidence">
            <a:extLst>
              <a:ext uri="{FF2B5EF4-FFF2-40B4-BE49-F238E27FC236}">
                <a16:creationId xmlns:a16="http://schemas.microsoft.com/office/drawing/2014/main" id="{7A68B0D5-48DE-AE5E-65EB-3D393EF9FAB1}"/>
              </a:ext>
            </a:extLst>
          </p:cNvPr>
          <p:cNvPicPr>
            <a:picLocks noChangeAspect="1"/>
          </p:cNvPicPr>
          <p:nvPr/>
        </p:nvPicPr>
        <p:blipFill>
          <a:blip r:embed="rId4"/>
          <a:stretch>
            <a:fillRect/>
          </a:stretch>
        </p:blipFill>
        <p:spPr>
          <a:xfrm>
            <a:off x="1883486" y="2441118"/>
            <a:ext cx="5040000" cy="2520000"/>
          </a:xfrm>
          <a:prstGeom prst="rect">
            <a:avLst/>
          </a:prstGeom>
        </p:spPr>
      </p:pic>
      <p:sp>
        <p:nvSpPr>
          <p:cNvPr id="5" name="TextBox 4">
            <a:extLst>
              <a:ext uri="{FF2B5EF4-FFF2-40B4-BE49-F238E27FC236}">
                <a16:creationId xmlns:a16="http://schemas.microsoft.com/office/drawing/2014/main" id="{72FC218D-5779-11D2-367A-FC6FFBE8DE55}"/>
              </a:ext>
            </a:extLst>
          </p:cNvPr>
          <p:cNvSpPr txBox="1"/>
          <p:nvPr/>
        </p:nvSpPr>
        <p:spPr>
          <a:xfrm>
            <a:off x="2389577" y="2347018"/>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1.44</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A653FECB-01A5-94E1-E24B-2E8F6ACA9B64}"/>
              </a:ext>
            </a:extLst>
          </p:cNvPr>
          <p:cNvSpPr txBox="1"/>
          <p:nvPr/>
        </p:nvSpPr>
        <p:spPr>
          <a:xfrm>
            <a:off x="5921409" y="2361804"/>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1.83</a:t>
            </a:r>
          </a:p>
        </p:txBody>
      </p:sp>
      <p:sp>
        <p:nvSpPr>
          <p:cNvPr id="9" name="TextBox 8">
            <a:extLst>
              <a:ext uri="{FF2B5EF4-FFF2-40B4-BE49-F238E27FC236}">
                <a16:creationId xmlns:a16="http://schemas.microsoft.com/office/drawing/2014/main" id="{E4808117-7D16-B195-EC42-71512F3CCB0C}"/>
              </a:ext>
            </a:extLst>
          </p:cNvPr>
          <p:cNvSpPr txBox="1"/>
          <p:nvPr/>
        </p:nvSpPr>
        <p:spPr>
          <a:xfrm>
            <a:off x="3542623" y="2361747"/>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1.58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3C6BD385-BE59-3D30-C717-C43164B44DCB}"/>
              </a:ext>
            </a:extLst>
          </p:cNvPr>
          <p:cNvSpPr txBox="1"/>
          <p:nvPr/>
        </p:nvSpPr>
        <p:spPr>
          <a:xfrm>
            <a:off x="4695668" y="2361747"/>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1.35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48" name="TextBox 47">
            <a:extLst>
              <a:ext uri="{FF2B5EF4-FFF2-40B4-BE49-F238E27FC236}">
                <a16:creationId xmlns:a16="http://schemas.microsoft.com/office/drawing/2014/main" id="{AC6843B5-2582-723C-9A36-31D4A178A4FE}"/>
              </a:ext>
            </a:extLst>
          </p:cNvPr>
          <p:cNvSpPr txBox="1"/>
          <p:nvPr/>
        </p:nvSpPr>
        <p:spPr>
          <a:xfrm>
            <a:off x="7499923" y="3810603"/>
            <a:ext cx="720000" cy="3600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grpSp>
        <p:nvGrpSpPr>
          <p:cNvPr id="49" name="Group 48">
            <a:extLst>
              <a:ext uri="{FF2B5EF4-FFF2-40B4-BE49-F238E27FC236}">
                <a16:creationId xmlns:a16="http://schemas.microsoft.com/office/drawing/2014/main" id="{DF858AC5-4314-21D0-C7E2-2D49793D5967}"/>
              </a:ext>
            </a:extLst>
          </p:cNvPr>
          <p:cNvGrpSpPr/>
          <p:nvPr/>
        </p:nvGrpSpPr>
        <p:grpSpPr>
          <a:xfrm>
            <a:off x="7442827" y="3573345"/>
            <a:ext cx="1520819" cy="1326973"/>
            <a:chOff x="193156" y="180000"/>
            <a:chExt cx="4320000" cy="3066544"/>
          </a:xfrm>
        </p:grpSpPr>
        <p:cxnSp>
          <p:nvCxnSpPr>
            <p:cNvPr id="50" name="Straight Connector 49">
              <a:extLst>
                <a:ext uri="{FF2B5EF4-FFF2-40B4-BE49-F238E27FC236}">
                  <a16:creationId xmlns:a16="http://schemas.microsoft.com/office/drawing/2014/main" id="{07C81046-6A01-191D-18B6-B681051A60D7}"/>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51" name="Straight Connector 50">
              <a:extLst>
                <a:ext uri="{FF2B5EF4-FFF2-40B4-BE49-F238E27FC236}">
                  <a16:creationId xmlns:a16="http://schemas.microsoft.com/office/drawing/2014/main" id="{2F1A16F3-BAE8-002F-36A7-58C89010169B}"/>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EECB8C55-6397-737E-41D1-275310DCDFE4}"/>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53" name="Oval 52">
              <a:extLst>
                <a:ext uri="{FF2B5EF4-FFF2-40B4-BE49-F238E27FC236}">
                  <a16:creationId xmlns:a16="http://schemas.microsoft.com/office/drawing/2014/main" id="{D7CD614C-37D7-ED48-D8BC-F278D7CE7E8D}"/>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4" name="Oval 53">
              <a:extLst>
                <a:ext uri="{FF2B5EF4-FFF2-40B4-BE49-F238E27FC236}">
                  <a16:creationId xmlns:a16="http://schemas.microsoft.com/office/drawing/2014/main" id="{BCCFBD76-5398-1D84-1868-612EC4B4B596}"/>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5" name="Oval 54">
              <a:extLst>
                <a:ext uri="{FF2B5EF4-FFF2-40B4-BE49-F238E27FC236}">
                  <a16:creationId xmlns:a16="http://schemas.microsoft.com/office/drawing/2014/main" id="{A3909365-8A34-396F-CB03-86F455A8F117}"/>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6" name="Freeform: Shape 55">
              <a:extLst>
                <a:ext uri="{FF2B5EF4-FFF2-40B4-BE49-F238E27FC236}">
                  <a16:creationId xmlns:a16="http://schemas.microsoft.com/office/drawing/2014/main" id="{51878B2E-03A7-71BC-FF68-2F716B39CC72}"/>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7" name="Freeform: Shape 56">
              <a:extLst>
                <a:ext uri="{FF2B5EF4-FFF2-40B4-BE49-F238E27FC236}">
                  <a16:creationId xmlns:a16="http://schemas.microsoft.com/office/drawing/2014/main" id="{63E9F37C-0D4B-F50F-7B5F-332FB0AEA5E3}"/>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8" name="Freeform: Shape 57">
              <a:extLst>
                <a:ext uri="{FF2B5EF4-FFF2-40B4-BE49-F238E27FC236}">
                  <a16:creationId xmlns:a16="http://schemas.microsoft.com/office/drawing/2014/main" id="{484698B8-AE72-7A55-29FF-77680C672B39}"/>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9" name="Freeform: Shape 58">
              <a:extLst>
                <a:ext uri="{FF2B5EF4-FFF2-40B4-BE49-F238E27FC236}">
                  <a16:creationId xmlns:a16="http://schemas.microsoft.com/office/drawing/2014/main" id="{C3EA93A3-9006-DD4F-F3FC-F9E2A0CB95CA}"/>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16617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BA1D-DA12-7B1A-E199-9E00E914AD43}"/>
              </a:ext>
            </a:extLst>
          </p:cNvPr>
          <p:cNvSpPr>
            <a:spLocks noGrp="1"/>
          </p:cNvSpPr>
          <p:nvPr>
            <p:ph type="title"/>
          </p:nvPr>
        </p:nvSpPr>
        <p:spPr/>
        <p:txBody>
          <a:bodyPr/>
          <a:lstStyle/>
          <a:p>
            <a:r>
              <a:rPr lang="en-US" sz="3200" dirty="0"/>
              <a:t>Cognitively stimulating leisure activities</a:t>
            </a:r>
          </a:p>
        </p:txBody>
      </p:sp>
      <p:sp>
        <p:nvSpPr>
          <p:cNvPr id="9" name="Text Placeholder 8">
            <a:extLst>
              <a:ext uri="{FF2B5EF4-FFF2-40B4-BE49-F238E27FC236}">
                <a16:creationId xmlns:a16="http://schemas.microsoft.com/office/drawing/2014/main" id="{E7D0745C-39A5-D8A9-4437-F6BDC34603DA}"/>
              </a:ext>
            </a:extLst>
          </p:cNvPr>
          <p:cNvSpPr>
            <a:spLocks noGrp="1"/>
          </p:cNvSpPr>
          <p:nvPr>
            <p:ph type="body" sz="quarter" idx="14"/>
          </p:nvPr>
        </p:nvSpPr>
        <p:spPr/>
        <p:txBody>
          <a:bodyPr/>
          <a:lstStyle/>
          <a:p>
            <a:r>
              <a:rPr lang="en-GB" dirty="0"/>
              <a:t>Engagement in leisure activities contributes to a </a:t>
            </a:r>
            <a:r>
              <a:rPr lang="en-GB" b="1" dirty="0"/>
              <a:t>healthy lifestyle</a:t>
            </a:r>
            <a:r>
              <a:rPr lang="en-GB" dirty="0"/>
              <a:t>, but those with </a:t>
            </a:r>
            <a:r>
              <a:rPr lang="en-GB" b="1" dirty="0"/>
              <a:t>greater cognitive challenge </a:t>
            </a:r>
            <a:r>
              <a:rPr lang="en-GB" dirty="0"/>
              <a:t>show more potential for inducing cognitive improvements </a:t>
            </a:r>
            <a:r>
              <a:rPr lang="en-GB" i="1" dirty="0">
                <a:solidFill>
                  <a:schemeClr val="tx2"/>
                </a:solidFill>
              </a:rPr>
              <a:t>(von Bastian, Hyde &amp; Jiang, 2023)</a:t>
            </a:r>
          </a:p>
        </p:txBody>
      </p:sp>
      <p:sp>
        <p:nvSpPr>
          <p:cNvPr id="12" name="Slide Number Placeholder 11">
            <a:extLst>
              <a:ext uri="{FF2B5EF4-FFF2-40B4-BE49-F238E27FC236}">
                <a16:creationId xmlns:a16="http://schemas.microsoft.com/office/drawing/2014/main" id="{830B9405-8972-4DC7-1073-D688C15F9D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45" name="Picture 44">
            <a:extLst>
              <a:ext uri="{FF2B5EF4-FFF2-40B4-BE49-F238E27FC236}">
                <a16:creationId xmlns:a16="http://schemas.microsoft.com/office/drawing/2014/main" id="{64AEF1BF-B362-E235-03B7-EA20E1A72BE6}"/>
              </a:ext>
            </a:extLst>
          </p:cNvPr>
          <p:cNvPicPr>
            <a:picLocks noChangeAspect="1"/>
          </p:cNvPicPr>
          <p:nvPr/>
        </p:nvPicPr>
        <p:blipFill>
          <a:blip r:embed="rId4"/>
          <a:stretch>
            <a:fillRect/>
          </a:stretch>
        </p:blipFill>
        <p:spPr>
          <a:xfrm>
            <a:off x="2253573" y="2314414"/>
            <a:ext cx="4636853" cy="2396986"/>
          </a:xfrm>
          <a:prstGeom prst="rect">
            <a:avLst/>
          </a:prstGeom>
        </p:spPr>
      </p:pic>
    </p:spTree>
    <p:custDataLst>
      <p:tags r:id="rId1"/>
    </p:custDataLst>
    <p:extLst>
      <p:ext uri="{BB962C8B-B14F-4D97-AF65-F5344CB8AC3E}">
        <p14:creationId xmlns:p14="http://schemas.microsoft.com/office/powerpoint/2010/main" val="204648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Boundary Separations (</a:t>
            </a:r>
            <a:r>
              <a:rPr lang="en-GB" i="1" dirty="0"/>
              <a:t>a</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solidFill>
                  <a:schemeClr val="bg2"/>
                </a:solidFill>
              </a:rPr>
              <a:t>in</a:t>
            </a:r>
            <a:r>
              <a:rPr lang="en-GB" b="1" dirty="0">
                <a:solidFill>
                  <a:schemeClr val="tx2"/>
                </a:solidFill>
              </a:rPr>
              <a:t> </a:t>
            </a:r>
            <a:r>
              <a:rPr lang="en-GB" b="1" dirty="0"/>
              <a:t>repetition trial </a:t>
            </a:r>
            <a:r>
              <a:rPr lang="en-GB" dirty="0"/>
              <a:t>or</a:t>
            </a:r>
            <a:r>
              <a:rPr lang="en-GB" b="1" dirty="0"/>
              <a:t> switch trial boundary separations. </a:t>
            </a:r>
            <a:r>
              <a:rPr lang="en-GB" dirty="0"/>
              <a:t>But, </a:t>
            </a:r>
            <a:r>
              <a:rPr lang="en-GB" b="1" dirty="0">
                <a:solidFill>
                  <a:schemeClr val="tx2"/>
                </a:solidFill>
              </a:rPr>
              <a:t>substantial evidence </a:t>
            </a:r>
            <a:r>
              <a:rPr lang="en-GB" dirty="0"/>
              <a:t>in favour of a main effect of expertise group on </a:t>
            </a:r>
            <a:r>
              <a:rPr lang="en-GB" b="1" dirty="0"/>
              <a:t>single trial boundary separations: </a:t>
            </a:r>
            <a:r>
              <a:rPr lang="en-GB" b="1" i="1" dirty="0">
                <a:solidFill>
                  <a:schemeClr val="accent3"/>
                </a:solidFill>
              </a:rPr>
              <a:t>p </a:t>
            </a:r>
            <a:r>
              <a:rPr lang="en-GB" b="1" dirty="0">
                <a:solidFill>
                  <a:schemeClr val="accent3"/>
                </a:solidFill>
              </a:rPr>
              <a:t>=.011, BF = 3.73</a:t>
            </a: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24DF3881-54B6-BD45-9331-2BB774670E98}"/>
              </a:ext>
            </a:extLst>
          </p:cNvPr>
          <p:cNvPicPr>
            <a:picLocks noChangeAspect="1"/>
          </p:cNvPicPr>
          <p:nvPr/>
        </p:nvPicPr>
        <p:blipFill>
          <a:blip r:embed="rId4"/>
          <a:stretch>
            <a:fillRect/>
          </a:stretch>
        </p:blipFill>
        <p:spPr>
          <a:xfrm>
            <a:off x="2017675" y="2468400"/>
            <a:ext cx="5040000" cy="2520000"/>
          </a:xfrm>
          <a:prstGeom prst="rect">
            <a:avLst/>
          </a:prstGeom>
        </p:spPr>
      </p:pic>
      <p:sp>
        <p:nvSpPr>
          <p:cNvPr id="6" name="TextBox 5">
            <a:extLst>
              <a:ext uri="{FF2B5EF4-FFF2-40B4-BE49-F238E27FC236}">
                <a16:creationId xmlns:a16="http://schemas.microsoft.com/office/drawing/2014/main" id="{D6380852-2C3D-8FF6-E0C6-6D5DE29AEB39}"/>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1.75</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73CBD00C-10AE-6B1F-7239-76DD073E137A}"/>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1.80</a:t>
            </a:r>
          </a:p>
        </p:txBody>
      </p:sp>
      <p:sp>
        <p:nvSpPr>
          <p:cNvPr id="9" name="TextBox 8">
            <a:extLst>
              <a:ext uri="{FF2B5EF4-FFF2-40B4-BE49-F238E27FC236}">
                <a16:creationId xmlns:a16="http://schemas.microsoft.com/office/drawing/2014/main" id="{B698C0EF-830F-4395-97F5-211956A3E3B9}"/>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1.48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ABC951A-A84D-4FCA-375B-5EBC0EB001C4}"/>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1.65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22" name="TextBox 21">
            <a:extLst>
              <a:ext uri="{FF2B5EF4-FFF2-40B4-BE49-F238E27FC236}">
                <a16:creationId xmlns:a16="http://schemas.microsoft.com/office/drawing/2014/main" id="{0EF5AAE8-65F3-79CA-0141-81C39E58433D}"/>
              </a:ext>
            </a:extLst>
          </p:cNvPr>
          <p:cNvSpPr txBox="1"/>
          <p:nvPr/>
        </p:nvSpPr>
        <p:spPr>
          <a:xfrm>
            <a:off x="8657030" y="4059472"/>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23" name="Straight Arrow Connector 22">
            <a:extLst>
              <a:ext uri="{FF2B5EF4-FFF2-40B4-BE49-F238E27FC236}">
                <a16:creationId xmlns:a16="http://schemas.microsoft.com/office/drawing/2014/main" id="{8F2C9239-6288-A763-B879-CA4083360ABD}"/>
              </a:ext>
            </a:extLst>
          </p:cNvPr>
          <p:cNvCxnSpPr>
            <a:cxnSpLocks/>
          </p:cNvCxnSpPr>
          <p:nvPr/>
        </p:nvCxnSpPr>
        <p:spPr>
          <a:xfrm>
            <a:off x="8864275" y="3882367"/>
            <a:ext cx="0" cy="720000"/>
          </a:xfrm>
          <a:prstGeom prst="straightConnector1">
            <a:avLst/>
          </a:prstGeom>
          <a:noFill/>
          <a:ln w="19050" cap="flat" cmpd="sng" algn="ctr">
            <a:solidFill>
              <a:schemeClr val="accent4"/>
            </a:solidFill>
            <a:prstDash val="solid"/>
            <a:miter lim="800000"/>
            <a:headEnd type="triangle"/>
            <a:tailEnd type="triangle"/>
          </a:ln>
          <a:effectLst/>
        </p:spPr>
      </p:cxnSp>
      <p:grpSp>
        <p:nvGrpSpPr>
          <p:cNvPr id="25" name="Group 24">
            <a:extLst>
              <a:ext uri="{FF2B5EF4-FFF2-40B4-BE49-F238E27FC236}">
                <a16:creationId xmlns:a16="http://schemas.microsoft.com/office/drawing/2014/main" id="{B2837137-A862-3435-AD7C-6D8BE7333379}"/>
              </a:ext>
            </a:extLst>
          </p:cNvPr>
          <p:cNvGrpSpPr/>
          <p:nvPr/>
        </p:nvGrpSpPr>
        <p:grpSpPr>
          <a:xfrm>
            <a:off x="7442827" y="3573345"/>
            <a:ext cx="1520819" cy="1326973"/>
            <a:chOff x="193156" y="180000"/>
            <a:chExt cx="4320000" cy="3066544"/>
          </a:xfrm>
        </p:grpSpPr>
        <p:cxnSp>
          <p:nvCxnSpPr>
            <p:cNvPr id="26" name="Straight Connector 25">
              <a:extLst>
                <a:ext uri="{FF2B5EF4-FFF2-40B4-BE49-F238E27FC236}">
                  <a16:creationId xmlns:a16="http://schemas.microsoft.com/office/drawing/2014/main" id="{C61CC336-C9B7-DEA3-E66A-62081EAE5B7F}"/>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27" name="Straight Connector 26">
              <a:extLst>
                <a:ext uri="{FF2B5EF4-FFF2-40B4-BE49-F238E27FC236}">
                  <a16:creationId xmlns:a16="http://schemas.microsoft.com/office/drawing/2014/main" id="{D0D30096-C32E-B344-3723-B82389A34847}"/>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28" name="Straight Connector 27">
              <a:extLst>
                <a:ext uri="{FF2B5EF4-FFF2-40B4-BE49-F238E27FC236}">
                  <a16:creationId xmlns:a16="http://schemas.microsoft.com/office/drawing/2014/main" id="{AD9500D1-5DC5-B353-447B-A15DF865F803}"/>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29" name="Oval 28">
              <a:extLst>
                <a:ext uri="{FF2B5EF4-FFF2-40B4-BE49-F238E27FC236}">
                  <a16:creationId xmlns:a16="http://schemas.microsoft.com/office/drawing/2014/main" id="{3B302824-294E-B291-1D5C-DE05EDE0FBDF}"/>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0" name="Oval 29">
              <a:extLst>
                <a:ext uri="{FF2B5EF4-FFF2-40B4-BE49-F238E27FC236}">
                  <a16:creationId xmlns:a16="http://schemas.microsoft.com/office/drawing/2014/main" id="{6405E956-62EA-2E1E-DBC9-6EB394BCCA07}"/>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1" name="Oval 30">
              <a:extLst>
                <a:ext uri="{FF2B5EF4-FFF2-40B4-BE49-F238E27FC236}">
                  <a16:creationId xmlns:a16="http://schemas.microsoft.com/office/drawing/2014/main" id="{8F0B225C-5902-8FDF-85A8-C3EF52B0ED34}"/>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2" name="Freeform: Shape 31">
              <a:extLst>
                <a:ext uri="{FF2B5EF4-FFF2-40B4-BE49-F238E27FC236}">
                  <a16:creationId xmlns:a16="http://schemas.microsoft.com/office/drawing/2014/main" id="{1A496195-162B-8EA9-88BB-93C3E2E99C78}"/>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3" name="Freeform: Shape 32">
              <a:extLst>
                <a:ext uri="{FF2B5EF4-FFF2-40B4-BE49-F238E27FC236}">
                  <a16:creationId xmlns:a16="http://schemas.microsoft.com/office/drawing/2014/main" id="{E6090A82-07F6-D1D7-F2DF-F5A721CD5198}"/>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4" name="Freeform: Shape 33">
              <a:extLst>
                <a:ext uri="{FF2B5EF4-FFF2-40B4-BE49-F238E27FC236}">
                  <a16:creationId xmlns:a16="http://schemas.microsoft.com/office/drawing/2014/main" id="{DAE948B5-1C24-51C4-699E-B0BDBA66DC0D}"/>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5" name="Freeform: Shape 34">
              <a:extLst>
                <a:ext uri="{FF2B5EF4-FFF2-40B4-BE49-F238E27FC236}">
                  <a16:creationId xmlns:a16="http://schemas.microsoft.com/office/drawing/2014/main" id="{03DCEA06-954C-ED47-B19C-79156120B23C}"/>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20477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Non-decision times (</a:t>
            </a:r>
            <a:r>
              <a:rPr lang="en-GB" i="1" dirty="0"/>
              <a:t>t0</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a:t>
            </a:r>
            <a:r>
              <a:rPr lang="en-GB" dirty="0"/>
              <a:t>and</a:t>
            </a:r>
            <a:r>
              <a:rPr lang="en-GB" b="1" dirty="0"/>
              <a:t> switch trial non-decision times</a:t>
            </a:r>
            <a:r>
              <a:rPr lang="en-GB" dirty="0"/>
              <a:t>. But, </a:t>
            </a:r>
            <a:r>
              <a:rPr lang="en-GB" b="1" dirty="0">
                <a:solidFill>
                  <a:schemeClr val="tx2"/>
                </a:solidFill>
              </a:rPr>
              <a:t>decisive evidence </a:t>
            </a:r>
            <a:r>
              <a:rPr lang="en-GB" dirty="0"/>
              <a:t>in favour of a main effect of expertise group on </a:t>
            </a:r>
            <a:r>
              <a:rPr lang="en-GB" b="1" dirty="0"/>
              <a:t>single trial non-decision times: </a:t>
            </a:r>
            <a:r>
              <a:rPr lang="en-GB" b="1" i="1" dirty="0">
                <a:solidFill>
                  <a:schemeClr val="accent3"/>
                </a:solidFill>
              </a:rPr>
              <a:t>p </a:t>
            </a:r>
            <a:r>
              <a:rPr lang="en-GB" b="1" dirty="0">
                <a:solidFill>
                  <a:schemeClr val="accent3"/>
                </a:solidFill>
              </a:rPr>
              <a:t>&lt;.001, BF = 279.59</a:t>
            </a:r>
          </a:p>
          <a:p>
            <a:endParaRPr lang="en-GB"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E7DB7CE4-FAB0-8153-011E-9DEDC74265DA}"/>
              </a:ext>
            </a:extLst>
          </p:cNvPr>
          <p:cNvPicPr>
            <a:picLocks noChangeAspect="1"/>
          </p:cNvPicPr>
          <p:nvPr/>
        </p:nvPicPr>
        <p:blipFill>
          <a:blip r:embed="rId4"/>
          <a:stretch>
            <a:fillRect/>
          </a:stretch>
        </p:blipFill>
        <p:spPr>
          <a:xfrm>
            <a:off x="2017675" y="2349579"/>
            <a:ext cx="5040000" cy="2520000"/>
          </a:xfrm>
          <a:prstGeom prst="rect">
            <a:avLst/>
          </a:prstGeom>
        </p:spPr>
      </p:pic>
      <p:sp>
        <p:nvSpPr>
          <p:cNvPr id="6" name="TextBox 5">
            <a:extLst>
              <a:ext uri="{FF2B5EF4-FFF2-40B4-BE49-F238E27FC236}">
                <a16:creationId xmlns:a16="http://schemas.microsoft.com/office/drawing/2014/main" id="{780091A9-5490-8EE5-F42A-F6CF75FCE5D8}"/>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0.29</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0A192B2B-07E8-ED63-E4FB-C5EC15DD7631}"/>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0.23</a:t>
            </a:r>
          </a:p>
        </p:txBody>
      </p:sp>
      <p:sp>
        <p:nvSpPr>
          <p:cNvPr id="9" name="TextBox 8">
            <a:extLst>
              <a:ext uri="{FF2B5EF4-FFF2-40B4-BE49-F238E27FC236}">
                <a16:creationId xmlns:a16="http://schemas.microsoft.com/office/drawing/2014/main" id="{60545F01-5B7A-A94D-4704-0390755643A6}"/>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0.28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74ED772-432F-50AA-51EF-5C2E2145460E}"/>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0.25</a:t>
            </a:r>
            <a:endParaRPr lang="en-GB" sz="2000" dirty="0">
              <a:solidFill>
                <a:srgbClr val="9BB8FF"/>
              </a:solidFill>
              <a:latin typeface="Source Sans Pro" panose="020B0503030403020204" pitchFamily="34" charset="0"/>
              <a:ea typeface="Calibri" panose="020F0502020204030204" pitchFamily="34" charset="0"/>
            </a:endParaRPr>
          </a:p>
        </p:txBody>
      </p:sp>
      <p:grpSp>
        <p:nvGrpSpPr>
          <p:cNvPr id="11" name="Group 10">
            <a:extLst>
              <a:ext uri="{FF2B5EF4-FFF2-40B4-BE49-F238E27FC236}">
                <a16:creationId xmlns:a16="http://schemas.microsoft.com/office/drawing/2014/main" id="{ECA6260A-8224-841F-3BCE-8FB50D5FDDD1}"/>
              </a:ext>
            </a:extLst>
          </p:cNvPr>
          <p:cNvGrpSpPr/>
          <p:nvPr/>
        </p:nvGrpSpPr>
        <p:grpSpPr>
          <a:xfrm>
            <a:off x="7442827" y="3573345"/>
            <a:ext cx="1520819" cy="1326973"/>
            <a:chOff x="193156" y="180000"/>
            <a:chExt cx="4320000" cy="3066544"/>
          </a:xfrm>
        </p:grpSpPr>
        <p:cxnSp>
          <p:nvCxnSpPr>
            <p:cNvPr id="12" name="Straight Connector 11">
              <a:extLst>
                <a:ext uri="{FF2B5EF4-FFF2-40B4-BE49-F238E27FC236}">
                  <a16:creationId xmlns:a16="http://schemas.microsoft.com/office/drawing/2014/main" id="{569C605C-3AC7-F015-C078-4A3C5DED9005}"/>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13" name="Straight Connector 12">
              <a:extLst>
                <a:ext uri="{FF2B5EF4-FFF2-40B4-BE49-F238E27FC236}">
                  <a16:creationId xmlns:a16="http://schemas.microsoft.com/office/drawing/2014/main" id="{A9C99266-EA84-ABC9-6A87-9A2E1A8F960E}"/>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14" name="Straight Connector 13">
              <a:extLst>
                <a:ext uri="{FF2B5EF4-FFF2-40B4-BE49-F238E27FC236}">
                  <a16:creationId xmlns:a16="http://schemas.microsoft.com/office/drawing/2014/main" id="{AB869854-A377-6363-1264-FAF098B873C7}"/>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15" name="Oval 14">
              <a:extLst>
                <a:ext uri="{FF2B5EF4-FFF2-40B4-BE49-F238E27FC236}">
                  <a16:creationId xmlns:a16="http://schemas.microsoft.com/office/drawing/2014/main" id="{892B53BB-31A3-129C-4052-72C69453CD79}"/>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6" name="Oval 15">
              <a:extLst>
                <a:ext uri="{FF2B5EF4-FFF2-40B4-BE49-F238E27FC236}">
                  <a16:creationId xmlns:a16="http://schemas.microsoft.com/office/drawing/2014/main" id="{5B2F9009-A1AB-A0CF-1D62-7C61C72A7063}"/>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7" name="Oval 16">
              <a:extLst>
                <a:ext uri="{FF2B5EF4-FFF2-40B4-BE49-F238E27FC236}">
                  <a16:creationId xmlns:a16="http://schemas.microsoft.com/office/drawing/2014/main" id="{56228FB9-4D54-FCC8-365D-165B38052FD9}"/>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8" name="Freeform: Shape 17">
              <a:extLst>
                <a:ext uri="{FF2B5EF4-FFF2-40B4-BE49-F238E27FC236}">
                  <a16:creationId xmlns:a16="http://schemas.microsoft.com/office/drawing/2014/main" id="{183FFC5F-A067-7BF3-2F72-6314C531A1E3}"/>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9" name="Freeform: Shape 18">
              <a:extLst>
                <a:ext uri="{FF2B5EF4-FFF2-40B4-BE49-F238E27FC236}">
                  <a16:creationId xmlns:a16="http://schemas.microsoft.com/office/drawing/2014/main" id="{8A96DF26-9AD3-D5A5-1135-8A87D6B48394}"/>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0" name="Freeform: Shape 19">
              <a:extLst>
                <a:ext uri="{FF2B5EF4-FFF2-40B4-BE49-F238E27FC236}">
                  <a16:creationId xmlns:a16="http://schemas.microsoft.com/office/drawing/2014/main" id="{6230B52A-8E82-69B8-3608-EC07FF2AB5DC}"/>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1" name="Freeform: Shape 20">
              <a:extLst>
                <a:ext uri="{FF2B5EF4-FFF2-40B4-BE49-F238E27FC236}">
                  <a16:creationId xmlns:a16="http://schemas.microsoft.com/office/drawing/2014/main" id="{444BF226-E798-6EFA-D7FA-12F767A0173F}"/>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23" name="TextBox 22">
            <a:extLst>
              <a:ext uri="{FF2B5EF4-FFF2-40B4-BE49-F238E27FC236}">
                <a16:creationId xmlns:a16="http://schemas.microsoft.com/office/drawing/2014/main" id="{40AC1B16-D060-A249-5139-1B382C773481}"/>
              </a:ext>
            </a:extLst>
          </p:cNvPr>
          <p:cNvSpPr txBox="1"/>
          <p:nvPr/>
        </p:nvSpPr>
        <p:spPr>
          <a:xfrm>
            <a:off x="7853222" y="4714495"/>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sp>
        <p:nvSpPr>
          <p:cNvPr id="24" name="Right Brace 23">
            <a:extLst>
              <a:ext uri="{FF2B5EF4-FFF2-40B4-BE49-F238E27FC236}">
                <a16:creationId xmlns:a16="http://schemas.microsoft.com/office/drawing/2014/main" id="{4CC97C01-BCD4-795F-AE2A-264443C0C6D8}"/>
              </a:ext>
            </a:extLst>
          </p:cNvPr>
          <p:cNvSpPr/>
          <p:nvPr/>
        </p:nvSpPr>
        <p:spPr>
          <a:xfrm rot="5400000">
            <a:off x="7464177" y="4661040"/>
            <a:ext cx="180000" cy="31320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25" name="Right Brace 24">
            <a:extLst>
              <a:ext uri="{FF2B5EF4-FFF2-40B4-BE49-F238E27FC236}">
                <a16:creationId xmlns:a16="http://schemas.microsoft.com/office/drawing/2014/main" id="{F0282A8C-FC3A-41DD-562E-58DA45FFABC5}"/>
              </a:ext>
            </a:extLst>
          </p:cNvPr>
          <p:cNvSpPr/>
          <p:nvPr/>
        </p:nvSpPr>
        <p:spPr>
          <a:xfrm rot="5400000">
            <a:off x="8763770" y="4661555"/>
            <a:ext cx="180000" cy="31217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Tree>
    <p:custDataLst>
      <p:tags r:id="rId1"/>
    </p:custDataLst>
    <p:extLst>
      <p:ext uri="{BB962C8B-B14F-4D97-AF65-F5344CB8AC3E}">
        <p14:creationId xmlns:p14="http://schemas.microsoft.com/office/powerpoint/2010/main" val="20911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Tree>
    <p:extLst>
      <p:ext uri="{BB962C8B-B14F-4D97-AF65-F5344CB8AC3E}">
        <p14:creationId xmlns:p14="http://schemas.microsoft.com/office/powerpoint/2010/main" val="2408592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Tree>
    <p:extLst>
      <p:ext uri="{BB962C8B-B14F-4D97-AF65-F5344CB8AC3E}">
        <p14:creationId xmlns:p14="http://schemas.microsoft.com/office/powerpoint/2010/main" val="3677203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a:p>
            <a:r>
              <a:rPr lang="en-GB" sz="2000" dirty="0">
                <a:solidFill>
                  <a:schemeClr val="bg1">
                    <a:lumMod val="25000"/>
                  </a:schemeClr>
                </a:solidFill>
              </a:rPr>
              <a:t>3. </a:t>
            </a:r>
            <a:r>
              <a:rPr lang="en-GB" sz="2000" b="1" dirty="0">
                <a:solidFill>
                  <a:srgbClr val="F79BFF"/>
                </a:solidFill>
              </a:rPr>
              <a:t>Experienced</a:t>
            </a:r>
            <a:r>
              <a:rPr lang="en-GB" sz="2000" dirty="0">
                <a:solidFill>
                  <a:schemeClr val="bg2"/>
                </a:solidFill>
              </a:rPr>
              <a:t> players have </a:t>
            </a:r>
            <a:r>
              <a:rPr lang="en-GB" sz="2000" b="1" dirty="0">
                <a:solidFill>
                  <a:schemeClr val="tx2"/>
                </a:solidFill>
              </a:rPr>
              <a:t>better</a:t>
            </a:r>
            <a:r>
              <a:rPr lang="en-GB" sz="2000" dirty="0">
                <a:solidFill>
                  <a:schemeClr val="bg2"/>
                </a:solidFill>
              </a:rPr>
              <a:t> </a:t>
            </a:r>
            <a:r>
              <a:rPr lang="en-GB" sz="2000" b="1" dirty="0">
                <a:solidFill>
                  <a:schemeClr val="tx2"/>
                </a:solidFill>
              </a:rPr>
              <a:t>switching </a:t>
            </a:r>
            <a:r>
              <a:rPr lang="en-GB" sz="2000" dirty="0">
                <a:solidFill>
                  <a:schemeClr val="bg2"/>
                </a:solidFill>
              </a:rPr>
              <a:t>performance, but there were </a:t>
            </a:r>
            <a:r>
              <a:rPr lang="en-GB" sz="2000" b="1" dirty="0">
                <a:solidFill>
                  <a:schemeClr val="tx2"/>
                </a:solidFill>
              </a:rPr>
              <a:t>no differences</a:t>
            </a:r>
            <a:r>
              <a:rPr lang="en-GB" sz="2000" dirty="0">
                <a:solidFill>
                  <a:schemeClr val="bg2"/>
                </a:solidFill>
              </a:rPr>
              <a:t> in </a:t>
            </a:r>
            <a:r>
              <a:rPr lang="en-GB" sz="2000" b="1" dirty="0">
                <a:solidFill>
                  <a:schemeClr val="tx2"/>
                </a:solidFill>
              </a:rPr>
              <a:t>mixing</a:t>
            </a:r>
            <a:r>
              <a:rPr lang="en-GB" sz="2000" dirty="0">
                <a:solidFill>
                  <a:schemeClr val="bg2"/>
                </a:solidFill>
              </a:rPr>
              <a:t> performance.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Tree>
    <p:extLst>
      <p:ext uri="{BB962C8B-B14F-4D97-AF65-F5344CB8AC3E}">
        <p14:creationId xmlns:p14="http://schemas.microsoft.com/office/powerpoint/2010/main" val="173097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42046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a:p>
            <a:r>
              <a:rPr lang="en-GB" sz="2000" dirty="0">
                <a:solidFill>
                  <a:schemeClr val="bg1">
                    <a:lumMod val="25000"/>
                  </a:schemeClr>
                </a:solidFill>
              </a:rPr>
              <a:t>3. </a:t>
            </a:r>
            <a:r>
              <a:rPr lang="en-GB" sz="2000" b="1" dirty="0">
                <a:solidFill>
                  <a:srgbClr val="F79BFF"/>
                </a:solidFill>
              </a:rPr>
              <a:t>Experienced</a:t>
            </a:r>
            <a:r>
              <a:rPr lang="en-GB" sz="2000" dirty="0">
                <a:solidFill>
                  <a:schemeClr val="bg2"/>
                </a:solidFill>
              </a:rPr>
              <a:t> players have </a:t>
            </a:r>
            <a:r>
              <a:rPr lang="en-GB" sz="2000" b="1" dirty="0">
                <a:solidFill>
                  <a:schemeClr val="tx2"/>
                </a:solidFill>
              </a:rPr>
              <a:t>better</a:t>
            </a:r>
            <a:r>
              <a:rPr lang="en-GB" sz="2000" dirty="0">
                <a:solidFill>
                  <a:schemeClr val="bg2"/>
                </a:solidFill>
              </a:rPr>
              <a:t> </a:t>
            </a:r>
            <a:r>
              <a:rPr lang="en-GB" sz="2000" b="1" dirty="0">
                <a:solidFill>
                  <a:schemeClr val="tx2"/>
                </a:solidFill>
              </a:rPr>
              <a:t>switching </a:t>
            </a:r>
            <a:r>
              <a:rPr lang="en-GB" sz="2000" dirty="0">
                <a:solidFill>
                  <a:schemeClr val="bg2"/>
                </a:solidFill>
              </a:rPr>
              <a:t>performance, but there were </a:t>
            </a:r>
            <a:r>
              <a:rPr lang="en-GB" sz="2000" b="1" dirty="0">
                <a:solidFill>
                  <a:schemeClr val="tx2"/>
                </a:solidFill>
              </a:rPr>
              <a:t>no differences</a:t>
            </a:r>
            <a:r>
              <a:rPr lang="en-GB" sz="2000" dirty="0">
                <a:solidFill>
                  <a:schemeClr val="bg2"/>
                </a:solidFill>
              </a:rPr>
              <a:t> in </a:t>
            </a:r>
            <a:r>
              <a:rPr lang="en-GB" sz="2000" b="1" dirty="0">
                <a:solidFill>
                  <a:schemeClr val="tx2"/>
                </a:solidFill>
              </a:rPr>
              <a:t>mixing</a:t>
            </a:r>
            <a:r>
              <a:rPr lang="en-GB" sz="2000" dirty="0">
                <a:solidFill>
                  <a:schemeClr val="bg2"/>
                </a:solidFill>
              </a:rPr>
              <a:t> performance. </a:t>
            </a:r>
          </a:p>
          <a:p>
            <a:r>
              <a:rPr lang="en-GB" sz="2000" dirty="0">
                <a:solidFill>
                  <a:schemeClr val="bg1">
                    <a:lumMod val="25000"/>
                  </a:schemeClr>
                </a:solidFill>
              </a:rPr>
              <a:t>4. </a:t>
            </a:r>
            <a:r>
              <a:rPr lang="en-GB" sz="2000" b="1" dirty="0">
                <a:solidFill>
                  <a:schemeClr val="tx2"/>
                </a:solidFill>
              </a:rPr>
              <a:t>Limited evidence for differences </a:t>
            </a:r>
            <a:r>
              <a:rPr lang="en-GB" sz="2000" dirty="0">
                <a:solidFill>
                  <a:schemeClr val="bg2"/>
                </a:solidFill>
              </a:rPr>
              <a:t>in </a:t>
            </a:r>
            <a:r>
              <a:rPr lang="en-GB" sz="2000" b="1" dirty="0">
                <a:solidFill>
                  <a:schemeClr val="tx2"/>
                </a:solidFill>
              </a:rPr>
              <a:t>drift rates </a:t>
            </a:r>
            <a:r>
              <a:rPr lang="en-GB" sz="2000" dirty="0">
                <a:solidFill>
                  <a:schemeClr val="bg2"/>
                </a:solidFill>
              </a:rPr>
              <a:t>and </a:t>
            </a:r>
            <a:r>
              <a:rPr lang="en-GB" sz="2000" b="1" dirty="0">
                <a:solidFill>
                  <a:schemeClr val="tx2"/>
                </a:solidFill>
              </a:rPr>
              <a:t>boundary separations</a:t>
            </a:r>
            <a:r>
              <a:rPr lang="en-GB" sz="2000" dirty="0">
                <a:solidFill>
                  <a:schemeClr val="bg2"/>
                </a:solidFill>
              </a:rPr>
              <a:t>, but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faster non-decision times</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
        <p:nvSpPr>
          <p:cNvPr id="5" name="Rectangle 4">
            <a:extLst>
              <a:ext uri="{FF2B5EF4-FFF2-40B4-BE49-F238E27FC236}">
                <a16:creationId xmlns:a16="http://schemas.microsoft.com/office/drawing/2014/main" id="{30ECD6FC-75A9-A134-D235-C3DFE003F8C8}"/>
              </a:ext>
            </a:extLst>
          </p:cNvPr>
          <p:cNvSpPr/>
          <p:nvPr/>
        </p:nvSpPr>
        <p:spPr>
          <a:xfrm>
            <a:off x="328862" y="3826043"/>
            <a:ext cx="8542421" cy="728242"/>
          </a:xfrm>
          <a:prstGeom prst="rect">
            <a:avLst/>
          </a:prstGeom>
          <a:solidFill>
            <a:schemeClr val="accent3"/>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2000" dirty="0">
                <a:latin typeface="Source Sans Pro" panose="020B0503030403020204" pitchFamily="34" charset="0"/>
                <a:ea typeface="Source Code Pro" panose="020B0509030403020204" pitchFamily="49" charset="0"/>
              </a:rPr>
              <a:t>Counter-strike expertise may be associated with </a:t>
            </a:r>
            <a:r>
              <a:rPr lang="en-GB" sz="2000" b="1" dirty="0">
                <a:latin typeface="Source Sans Pro" panose="020B0503030403020204" pitchFamily="34" charset="0"/>
                <a:ea typeface="Source Code Pro" panose="020B0509030403020204" pitchFamily="49" charset="0"/>
              </a:rPr>
              <a:t>greater cognitive efficiency </a:t>
            </a:r>
          </a:p>
          <a:p>
            <a:pPr algn="ctr"/>
            <a:r>
              <a:rPr lang="en-GB" sz="2000" dirty="0">
                <a:latin typeface="Source Sans Pro" panose="020B0503030403020204" pitchFamily="34" charset="0"/>
                <a:ea typeface="Source Code Pro" panose="020B0509030403020204" pitchFamily="49" charset="0"/>
              </a:rPr>
              <a:t>(De Simoni &amp; von Bastian, 2018)</a:t>
            </a:r>
          </a:p>
        </p:txBody>
      </p:sp>
    </p:spTree>
    <p:extLst>
      <p:ext uri="{BB962C8B-B14F-4D97-AF65-F5344CB8AC3E}">
        <p14:creationId xmlns:p14="http://schemas.microsoft.com/office/powerpoint/2010/main" val="733827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4BD9-EE60-8A28-6EDB-65C59C336117}"/>
              </a:ext>
            </a:extLst>
          </p:cNvPr>
          <p:cNvSpPr>
            <a:spLocks noGrp="1"/>
          </p:cNvSpPr>
          <p:nvPr>
            <p:ph type="title"/>
          </p:nvPr>
        </p:nvSpPr>
        <p:spPr/>
        <p:txBody>
          <a:bodyPr/>
          <a:lstStyle/>
          <a:p>
            <a:r>
              <a:rPr lang="en-GB" dirty="0"/>
              <a:t>Final comments</a:t>
            </a:r>
          </a:p>
        </p:txBody>
      </p:sp>
      <p:sp>
        <p:nvSpPr>
          <p:cNvPr id="3" name="Text Placeholder 2">
            <a:extLst>
              <a:ext uri="{FF2B5EF4-FFF2-40B4-BE49-F238E27FC236}">
                <a16:creationId xmlns:a16="http://schemas.microsoft.com/office/drawing/2014/main" id="{DAE7E840-D2A6-CD3C-E386-B6CC38CBDCE3}"/>
              </a:ext>
            </a:extLst>
          </p:cNvPr>
          <p:cNvSpPr>
            <a:spLocks noGrp="1"/>
          </p:cNvSpPr>
          <p:nvPr>
            <p:ph type="body" sz="quarter" idx="14"/>
          </p:nvPr>
        </p:nvSpPr>
        <p:spPr/>
        <p:txBody>
          <a:bodyPr>
            <a:normAutofit/>
          </a:bodyPr>
          <a:lstStyle/>
          <a:p>
            <a:r>
              <a:rPr lang="en-GB" dirty="0">
                <a:solidFill>
                  <a:schemeClr val="bg2"/>
                </a:solidFill>
              </a:rPr>
              <a:t>Can </a:t>
            </a:r>
            <a:r>
              <a:rPr lang="en-GB" dirty="0"/>
              <a:t>we </a:t>
            </a:r>
            <a:r>
              <a:rPr lang="en-GB" b="1" dirty="0"/>
              <a:t>train</a:t>
            </a:r>
            <a:r>
              <a:rPr lang="en-GB" dirty="0"/>
              <a:t> individuals who have slower processing speed (cognitive aging, ADHD, dyslexia) with </a:t>
            </a:r>
            <a:r>
              <a:rPr lang="en-GB" b="1" dirty="0"/>
              <a:t>FPS games </a:t>
            </a:r>
            <a:r>
              <a:rPr lang="en-GB" dirty="0"/>
              <a:t>and </a:t>
            </a:r>
            <a:r>
              <a:rPr lang="en-GB" b="1" dirty="0"/>
              <a:t>boost</a:t>
            </a:r>
            <a:r>
              <a:rPr lang="en-GB" dirty="0"/>
              <a:t> their </a:t>
            </a:r>
            <a:r>
              <a:rPr lang="en-GB" b="1" dirty="0"/>
              <a:t>processing speed performance</a:t>
            </a:r>
            <a:r>
              <a:rPr lang="en-GB" dirty="0"/>
              <a:t>? </a:t>
            </a:r>
          </a:p>
          <a:p>
            <a:r>
              <a:rPr lang="en-GB" dirty="0"/>
              <a:t>		</a:t>
            </a:r>
          </a:p>
          <a:p>
            <a:endParaRPr lang="en-GB" dirty="0"/>
          </a:p>
          <a:p>
            <a:r>
              <a:rPr lang="en-GB" b="1" dirty="0">
                <a:solidFill>
                  <a:schemeClr val="tx2"/>
                </a:solidFill>
              </a:rPr>
              <a:t>Participatory research: </a:t>
            </a:r>
            <a:r>
              <a:rPr lang="en-GB" dirty="0">
                <a:solidFill>
                  <a:schemeClr val="bg2"/>
                </a:solidFill>
              </a:rPr>
              <a:t>collaborate with those experts who are affected by and understand the field in the design of your study and methods. </a:t>
            </a:r>
          </a:p>
        </p:txBody>
      </p:sp>
      <p:sp>
        <p:nvSpPr>
          <p:cNvPr id="4" name="Slide Number Placeholder 3">
            <a:extLst>
              <a:ext uri="{FF2B5EF4-FFF2-40B4-BE49-F238E27FC236}">
                <a16:creationId xmlns:a16="http://schemas.microsoft.com/office/drawing/2014/main" id="{3B5C5BBD-B98E-5A50-43C4-57668B9B32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grpSp>
        <p:nvGrpSpPr>
          <p:cNvPr id="7" name="Group 6">
            <a:extLst>
              <a:ext uri="{FF2B5EF4-FFF2-40B4-BE49-F238E27FC236}">
                <a16:creationId xmlns:a16="http://schemas.microsoft.com/office/drawing/2014/main" id="{E491EDE2-B50B-2969-5E70-C76222164C03}"/>
              </a:ext>
            </a:extLst>
          </p:cNvPr>
          <p:cNvGrpSpPr/>
          <p:nvPr/>
        </p:nvGrpSpPr>
        <p:grpSpPr>
          <a:xfrm>
            <a:off x="3430265" y="3859801"/>
            <a:ext cx="1930440" cy="1128599"/>
            <a:chOff x="6864794" y="772237"/>
            <a:chExt cx="1873030" cy="1128000"/>
          </a:xfrm>
        </p:grpSpPr>
        <p:pic>
          <p:nvPicPr>
            <p:cNvPr id="8" name="Picture 8" descr="GamerLegion. CS2 (CS:GO) team: Roster, schedule, next match, members, all  players | EGW">
              <a:extLst>
                <a:ext uri="{FF2B5EF4-FFF2-40B4-BE49-F238E27FC236}">
                  <a16:creationId xmlns:a16="http://schemas.microsoft.com/office/drawing/2014/main" id="{485F4782-1D20-C4A6-A676-06DA48792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824" y="772237"/>
              <a:ext cx="1080000" cy="1125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EndPoint. CS2 (CS:GO) team: Roster, schedule, next match, members, all  players | EGW">
              <a:extLst>
                <a:ext uri="{FF2B5EF4-FFF2-40B4-BE49-F238E27FC236}">
                  <a16:creationId xmlns:a16="http://schemas.microsoft.com/office/drawing/2014/main" id="{A67D45CD-A4F2-DDEE-70CE-EB7B6C887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794" y="772237"/>
              <a:ext cx="1080000" cy="112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amerLegion. CS2 (CS:GO) team: Roster, schedule, next match, members, all  players | EGW">
              <a:extLst>
                <a:ext uri="{FF2B5EF4-FFF2-40B4-BE49-F238E27FC236}">
                  <a16:creationId xmlns:a16="http://schemas.microsoft.com/office/drawing/2014/main" id="{713EEA26-3610-3F9B-E72E-535731839F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309" y="772237"/>
              <a:ext cx="1080000" cy="112590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Graphic 14" descr="Man with cane with solid fill">
            <a:extLst>
              <a:ext uri="{FF2B5EF4-FFF2-40B4-BE49-F238E27FC236}">
                <a16:creationId xmlns:a16="http://schemas.microsoft.com/office/drawing/2014/main" id="{51A1BD7A-AA8A-650D-44E1-F118A04C02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8366" y="2222500"/>
            <a:ext cx="914400" cy="914400"/>
          </a:xfrm>
          <a:prstGeom prst="rect">
            <a:avLst/>
          </a:prstGeom>
        </p:spPr>
      </p:pic>
      <p:pic>
        <p:nvPicPr>
          <p:cNvPr id="17" name="Graphic 16" descr="Child with balloon with solid fill">
            <a:extLst>
              <a:ext uri="{FF2B5EF4-FFF2-40B4-BE49-F238E27FC236}">
                <a16:creationId xmlns:a16="http://schemas.microsoft.com/office/drawing/2014/main" id="{60F77B30-9C54-210B-0EDC-6F59546CAC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8536" y="2222500"/>
            <a:ext cx="914400" cy="914400"/>
          </a:xfrm>
          <a:prstGeom prst="rect">
            <a:avLst/>
          </a:prstGeom>
        </p:spPr>
      </p:pic>
      <p:pic>
        <p:nvPicPr>
          <p:cNvPr id="21" name="Graphic 20" descr="Game controller with solid fill">
            <a:extLst>
              <a:ext uri="{FF2B5EF4-FFF2-40B4-BE49-F238E27FC236}">
                <a16:creationId xmlns:a16="http://schemas.microsoft.com/office/drawing/2014/main" id="{34D23336-C7A7-814B-112C-F30C7A42A2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3451" y="2222500"/>
            <a:ext cx="914400" cy="914400"/>
          </a:xfrm>
          <a:prstGeom prst="rect">
            <a:avLst/>
          </a:prstGeom>
        </p:spPr>
      </p:pic>
    </p:spTree>
    <p:extLst>
      <p:ext uri="{BB962C8B-B14F-4D97-AF65-F5344CB8AC3E}">
        <p14:creationId xmlns:p14="http://schemas.microsoft.com/office/powerpoint/2010/main" val="155696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BC36FF0D-A000-8CD9-C2D2-EBEA20F8844A}"/>
              </a:ext>
            </a:extLst>
          </p:cNvPr>
          <p:cNvSpPr txBox="1">
            <a:spLocks/>
          </p:cNvSpPr>
          <p:nvPr/>
        </p:nvSpPr>
        <p:spPr>
          <a:xfrm>
            <a:off x="3432248" y="1029761"/>
            <a:ext cx="2265915" cy="400202"/>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1600" dirty="0"/>
              <a:t>www.eleanorhyde.com</a:t>
            </a:r>
          </a:p>
        </p:txBody>
      </p:sp>
      <p:sp>
        <p:nvSpPr>
          <p:cNvPr id="2" name="Title 1">
            <a:extLst>
              <a:ext uri="{FF2B5EF4-FFF2-40B4-BE49-F238E27FC236}">
                <a16:creationId xmlns:a16="http://schemas.microsoft.com/office/drawing/2014/main" id="{9DC61547-6F30-4788-9EA0-A4CD4490EF94}"/>
              </a:ext>
            </a:extLst>
          </p:cNvPr>
          <p:cNvSpPr>
            <a:spLocks noGrp="1"/>
          </p:cNvSpPr>
          <p:nvPr>
            <p:ph type="title"/>
          </p:nvPr>
        </p:nvSpPr>
        <p:spPr>
          <a:xfrm>
            <a:off x="540932" y="495642"/>
            <a:ext cx="4664150" cy="2139349"/>
          </a:xfrm>
        </p:spPr>
        <p:txBody>
          <a:bodyPr/>
          <a:lstStyle/>
          <a:p>
            <a:r>
              <a:rPr lang="en-GB" sz="3000" dirty="0"/>
              <a:t>Thanks for listening!</a:t>
            </a:r>
          </a:p>
        </p:txBody>
      </p:sp>
      <p:sp>
        <p:nvSpPr>
          <p:cNvPr id="6" name="Text Placeholder 5">
            <a:extLst>
              <a:ext uri="{FF2B5EF4-FFF2-40B4-BE49-F238E27FC236}">
                <a16:creationId xmlns:a16="http://schemas.microsoft.com/office/drawing/2014/main" id="{57C2C180-93AC-C66A-1955-6E745B510EA2}"/>
              </a:ext>
            </a:extLst>
          </p:cNvPr>
          <p:cNvSpPr>
            <a:spLocks noGrp="1"/>
          </p:cNvSpPr>
          <p:nvPr>
            <p:ph type="body" sz="quarter" idx="14"/>
          </p:nvPr>
        </p:nvSpPr>
        <p:spPr>
          <a:xfrm>
            <a:off x="805993" y="1029423"/>
            <a:ext cx="2473050" cy="400202"/>
          </a:xfrm>
        </p:spPr>
        <p:txBody>
          <a:bodyPr>
            <a:normAutofit fontScale="92500" lnSpcReduction="20000"/>
          </a:bodyPr>
          <a:lstStyle/>
          <a:p>
            <a:r>
              <a:rPr lang="en-GB" sz="1600" dirty="0"/>
              <a:t>erahyde1@sheffield.ac.uk</a:t>
            </a:r>
          </a:p>
        </p:txBody>
      </p:sp>
      <p:pic>
        <p:nvPicPr>
          <p:cNvPr id="8" name="Graphic 7" descr="Email with solid fill">
            <a:extLst>
              <a:ext uri="{FF2B5EF4-FFF2-40B4-BE49-F238E27FC236}">
                <a16:creationId xmlns:a16="http://schemas.microsoft.com/office/drawing/2014/main" id="{24255FE0-FB32-AE5A-CE66-EB3A45B862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795" y="1046835"/>
            <a:ext cx="270000" cy="270000"/>
          </a:xfrm>
          <a:prstGeom prst="rect">
            <a:avLst/>
          </a:prstGeom>
        </p:spPr>
      </p:pic>
      <p:pic>
        <p:nvPicPr>
          <p:cNvPr id="10" name="Graphic 9" descr="Internet with solid fill">
            <a:extLst>
              <a:ext uri="{FF2B5EF4-FFF2-40B4-BE49-F238E27FC236}">
                <a16:creationId xmlns:a16="http://schemas.microsoft.com/office/drawing/2014/main" id="{57701D25-2DB1-386B-1A45-6447F3BF9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6515" y="1057229"/>
            <a:ext cx="324000" cy="324000"/>
          </a:xfrm>
          <a:prstGeom prst="rect">
            <a:avLst/>
          </a:prstGeom>
        </p:spPr>
      </p:pic>
      <p:pic>
        <p:nvPicPr>
          <p:cNvPr id="12" name="Picture Placeholder 17">
            <a:extLst>
              <a:ext uri="{FF2B5EF4-FFF2-40B4-BE49-F238E27FC236}">
                <a16:creationId xmlns:a16="http://schemas.microsoft.com/office/drawing/2014/main" id="{AB0A3AC5-E81F-41AA-9E8D-B33254B565DC}"/>
              </a:ext>
            </a:extLst>
          </p:cNvPr>
          <p:cNvPicPr>
            <a:picLocks noChangeAspect="1"/>
          </p:cNvPicPr>
          <p:nvPr/>
        </p:nvPicPr>
        <p:blipFill>
          <a:blip r:embed="rId7"/>
          <a:srcRect/>
          <a:stretch/>
        </p:blipFill>
        <p:spPr>
          <a:xfrm>
            <a:off x="4637897" y="1445639"/>
            <a:ext cx="1440000" cy="1440000"/>
          </a:xfrm>
          <a:prstGeom prst="ellipse">
            <a:avLst/>
          </a:prstGeom>
        </p:spPr>
      </p:pic>
      <p:pic>
        <p:nvPicPr>
          <p:cNvPr id="13" name="Picture Placeholder 15">
            <a:extLst>
              <a:ext uri="{FF2B5EF4-FFF2-40B4-BE49-F238E27FC236}">
                <a16:creationId xmlns:a16="http://schemas.microsoft.com/office/drawing/2014/main" id="{76EE2AA0-3958-67DB-9D7A-9FDAF714542B}"/>
              </a:ext>
            </a:extLst>
          </p:cNvPr>
          <p:cNvPicPr>
            <a:picLocks noChangeAspect="1"/>
          </p:cNvPicPr>
          <p:nvPr/>
        </p:nvPicPr>
        <p:blipFill>
          <a:blip r:embed="rId8"/>
          <a:srcRect/>
          <a:stretch/>
        </p:blipFill>
        <p:spPr>
          <a:xfrm>
            <a:off x="787795" y="2908515"/>
            <a:ext cx="1440000" cy="1440000"/>
          </a:xfrm>
          <a:prstGeom prst="ellipse">
            <a:avLst/>
          </a:prstGeom>
        </p:spPr>
      </p:pic>
      <p:pic>
        <p:nvPicPr>
          <p:cNvPr id="14" name="Picture Placeholder 13">
            <a:extLst>
              <a:ext uri="{FF2B5EF4-FFF2-40B4-BE49-F238E27FC236}">
                <a16:creationId xmlns:a16="http://schemas.microsoft.com/office/drawing/2014/main" id="{33AD12F7-E095-56C7-664D-296123CC26E5}"/>
              </a:ext>
            </a:extLst>
          </p:cNvPr>
          <p:cNvPicPr>
            <a:picLocks noChangeAspect="1"/>
          </p:cNvPicPr>
          <p:nvPr/>
        </p:nvPicPr>
        <p:blipFill>
          <a:blip r:embed="rId9"/>
          <a:srcRect/>
          <a:stretch/>
        </p:blipFill>
        <p:spPr>
          <a:xfrm>
            <a:off x="787795" y="1447037"/>
            <a:ext cx="1440000" cy="1440000"/>
          </a:xfrm>
          <a:prstGeom prst="ellipse">
            <a:avLst/>
          </a:prstGeom>
        </p:spPr>
      </p:pic>
      <p:pic>
        <p:nvPicPr>
          <p:cNvPr id="15" name="Picture Placeholder 17">
            <a:extLst>
              <a:ext uri="{FF2B5EF4-FFF2-40B4-BE49-F238E27FC236}">
                <a16:creationId xmlns:a16="http://schemas.microsoft.com/office/drawing/2014/main" id="{1830721A-84EC-1FBB-8636-2AC9B302D38A}"/>
              </a:ext>
            </a:extLst>
          </p:cNvPr>
          <p:cNvPicPr>
            <a:picLocks noChangeAspect="1"/>
          </p:cNvPicPr>
          <p:nvPr/>
        </p:nvPicPr>
        <p:blipFill>
          <a:blip r:embed="rId10"/>
          <a:srcRect/>
          <a:stretch/>
        </p:blipFill>
        <p:spPr>
          <a:xfrm>
            <a:off x="4637897" y="2919086"/>
            <a:ext cx="1440000" cy="1440000"/>
          </a:xfrm>
          <a:prstGeom prst="ellipse">
            <a:avLst/>
          </a:prstGeom>
          <a:noFill/>
          <a:ln>
            <a:noFill/>
          </a:ln>
        </p:spPr>
      </p:pic>
      <p:sp>
        <p:nvSpPr>
          <p:cNvPr id="16" name="Text Placeholder 6">
            <a:extLst>
              <a:ext uri="{FF2B5EF4-FFF2-40B4-BE49-F238E27FC236}">
                <a16:creationId xmlns:a16="http://schemas.microsoft.com/office/drawing/2014/main" id="{032B9191-D89D-B550-9AF1-695DDDB3B597}"/>
              </a:ext>
            </a:extLst>
          </p:cNvPr>
          <p:cNvSpPr txBox="1">
            <a:spLocks/>
          </p:cNvSpPr>
          <p:nvPr/>
        </p:nvSpPr>
        <p:spPr>
          <a:xfrm>
            <a:off x="2111793" y="3322843"/>
            <a:ext cx="2314575" cy="5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200" b="1" dirty="0">
                <a:solidFill>
                  <a:schemeClr val="bg2"/>
                </a:solidFill>
                <a:latin typeface="Source Sans Pro" panose="020B0503030403020204" pitchFamily="34" charset="0"/>
              </a:rPr>
              <a:t>Dr Dan Carroll</a:t>
            </a:r>
          </a:p>
          <a:p>
            <a:r>
              <a:rPr lang="en-US" sz="1200" b="1" dirty="0">
                <a:solidFill>
                  <a:schemeClr val="bg2"/>
                </a:solidFill>
                <a:latin typeface="Source Sans Pro" panose="020B0503030403020204" pitchFamily="34" charset="0"/>
              </a:rPr>
              <a:t>The University of Sheffield</a:t>
            </a:r>
          </a:p>
        </p:txBody>
      </p:sp>
      <p:sp>
        <p:nvSpPr>
          <p:cNvPr id="17" name="Text Placeholder 9">
            <a:extLst>
              <a:ext uri="{FF2B5EF4-FFF2-40B4-BE49-F238E27FC236}">
                <a16:creationId xmlns:a16="http://schemas.microsoft.com/office/drawing/2014/main" id="{FDAEC6A2-4AB1-DCB0-7A0D-DBE9B036B42D}"/>
              </a:ext>
            </a:extLst>
          </p:cNvPr>
          <p:cNvSpPr txBox="1">
            <a:spLocks/>
          </p:cNvSpPr>
          <p:nvPr/>
        </p:nvSpPr>
        <p:spPr>
          <a:xfrm>
            <a:off x="6020814" y="1891845"/>
            <a:ext cx="2314575" cy="541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Robert Schmidt</a:t>
            </a:r>
          </a:p>
          <a:p>
            <a:r>
              <a:rPr lang="en-US" sz="1200" b="1" dirty="0">
                <a:solidFill>
                  <a:schemeClr val="bg2"/>
                </a:solidFill>
                <a:latin typeface="Source Sans Pro" panose="020B0503030403020204" pitchFamily="34" charset="0"/>
              </a:rPr>
              <a:t>Ruhr-Universität Bochum</a:t>
            </a:r>
          </a:p>
        </p:txBody>
      </p:sp>
      <p:sp>
        <p:nvSpPr>
          <p:cNvPr id="18" name="Text Placeholder 3">
            <a:extLst>
              <a:ext uri="{FF2B5EF4-FFF2-40B4-BE49-F238E27FC236}">
                <a16:creationId xmlns:a16="http://schemas.microsoft.com/office/drawing/2014/main" id="{27CC879F-F609-29B0-FF3E-7116DED13EF2}"/>
              </a:ext>
            </a:extLst>
          </p:cNvPr>
          <p:cNvSpPr txBox="1">
            <a:spLocks/>
          </p:cNvSpPr>
          <p:nvPr/>
        </p:nvSpPr>
        <p:spPr>
          <a:xfrm>
            <a:off x="2175593" y="1891845"/>
            <a:ext cx="2314575" cy="541800"/>
          </a:xfrm>
          <a:prstGeom prst="rect">
            <a:avLst/>
          </a:prstGeom>
        </p:spPr>
        <p:txBody>
          <a:bodyP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Claudia von Bastian</a:t>
            </a:r>
          </a:p>
          <a:p>
            <a:r>
              <a:rPr lang="en-US" sz="1200" b="1" dirty="0">
                <a:solidFill>
                  <a:schemeClr val="bg2"/>
                </a:solidFill>
                <a:latin typeface="Source Sans Pro" panose="020B0503030403020204" pitchFamily="34" charset="0"/>
              </a:rPr>
              <a:t>The University of Sheffield</a:t>
            </a:r>
          </a:p>
        </p:txBody>
      </p:sp>
      <p:sp>
        <p:nvSpPr>
          <p:cNvPr id="19" name="Text Placeholder 9">
            <a:extLst>
              <a:ext uri="{FF2B5EF4-FFF2-40B4-BE49-F238E27FC236}">
                <a16:creationId xmlns:a16="http://schemas.microsoft.com/office/drawing/2014/main" id="{829508BD-BF62-01F3-968D-8E9DD01C0C8A}"/>
              </a:ext>
            </a:extLst>
          </p:cNvPr>
          <p:cNvSpPr txBox="1">
            <a:spLocks/>
          </p:cNvSpPr>
          <p:nvPr/>
        </p:nvSpPr>
        <p:spPr>
          <a:xfrm>
            <a:off x="5952191" y="3474576"/>
            <a:ext cx="2314575" cy="3318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ctr" rtl="0" eaLnBrk="1" hangingPunct="1">
              <a:lnSpc>
                <a:spcPct val="115000"/>
              </a:lnSpc>
              <a:spcBef>
                <a:spcPts val="0"/>
              </a:spcBef>
              <a:spcAft>
                <a:spcPts val="0"/>
              </a:spcAft>
              <a:buClr>
                <a:schemeClr val="dk2"/>
              </a:buClr>
              <a:buSzPts val="2400"/>
              <a:buFont typeface="Source Sans Pro"/>
              <a:buNone/>
              <a:defRPr sz="2000" b="1" i="0" u="none" strike="noStrike" cap="none">
                <a:solidFill>
                  <a:schemeClr val="dk2"/>
                </a:solidFill>
                <a:latin typeface="Source Sans Pro SemiBold" panose="020B0503030403020204" pitchFamily="34" charset="0"/>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algn="l"/>
            <a:r>
              <a:rPr lang="en-US" sz="1200" dirty="0">
                <a:solidFill>
                  <a:schemeClr val="bg2"/>
                </a:solidFill>
                <a:latin typeface="Source Sans Pro" panose="020B0503030403020204" pitchFamily="34" charset="0"/>
              </a:rPr>
              <a:t>Endpoint</a:t>
            </a:r>
          </a:p>
          <a:p>
            <a:endParaRPr lang="en-US" sz="1200" dirty="0">
              <a:solidFill>
                <a:schemeClr val="bg2"/>
              </a:solidFill>
              <a:latin typeface="Source Sans Pro" panose="020B0503030403020204" pitchFamily="34" charset="0"/>
            </a:endParaRPr>
          </a:p>
        </p:txBody>
      </p:sp>
    </p:spTree>
    <p:extLst>
      <p:ext uri="{BB962C8B-B14F-4D97-AF65-F5344CB8AC3E}">
        <p14:creationId xmlns:p14="http://schemas.microsoft.com/office/powerpoint/2010/main" val="1319993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975E3B-1AA8-01FC-7F18-6BBC8AD1A6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sp>
        <p:nvSpPr>
          <p:cNvPr id="2" name="Title 1">
            <a:extLst>
              <a:ext uri="{FF2B5EF4-FFF2-40B4-BE49-F238E27FC236}">
                <a16:creationId xmlns:a16="http://schemas.microsoft.com/office/drawing/2014/main" id="{F639B6C4-E8A3-B4E2-1FF6-C119EDFD171E}"/>
              </a:ext>
            </a:extLst>
          </p:cNvPr>
          <p:cNvSpPr>
            <a:spLocks noGrp="1"/>
          </p:cNvSpPr>
          <p:nvPr>
            <p:ph type="title" idx="4294967295"/>
          </p:nvPr>
        </p:nvSpPr>
        <p:spPr>
          <a:xfrm>
            <a:off x="0" y="74613"/>
            <a:ext cx="8196263" cy="573087"/>
          </a:xfrm>
        </p:spPr>
        <p:txBody>
          <a:bodyPr>
            <a:normAutofit fontScale="90000"/>
          </a:bodyPr>
          <a:lstStyle/>
          <a:p>
            <a:r>
              <a:rPr lang="en-GB" dirty="0"/>
              <a:t>Participants (N = 235)</a:t>
            </a:r>
          </a:p>
        </p:txBody>
      </p:sp>
      <p:graphicFrame>
        <p:nvGraphicFramePr>
          <p:cNvPr id="5" name="Table 4">
            <a:extLst>
              <a:ext uri="{FF2B5EF4-FFF2-40B4-BE49-F238E27FC236}">
                <a16:creationId xmlns:a16="http://schemas.microsoft.com/office/drawing/2014/main" id="{A0CA4B52-502C-E497-8679-F16932B33EDC}"/>
              </a:ext>
            </a:extLst>
          </p:cNvPr>
          <p:cNvGraphicFramePr>
            <a:graphicFrameLocks noGrp="1"/>
          </p:cNvGraphicFramePr>
          <p:nvPr>
            <p:extLst>
              <p:ext uri="{D42A27DB-BD31-4B8C-83A1-F6EECF244321}">
                <p14:modId xmlns:p14="http://schemas.microsoft.com/office/powerpoint/2010/main" val="1658624895"/>
              </p:ext>
            </p:extLst>
          </p:nvPr>
        </p:nvGraphicFramePr>
        <p:xfrm>
          <a:off x="128200" y="838761"/>
          <a:ext cx="8892875" cy="2981232"/>
        </p:xfrm>
        <a:graphic>
          <a:graphicData uri="http://schemas.openxmlformats.org/drawingml/2006/table">
            <a:tbl>
              <a:tblPr/>
              <a:tblGrid>
                <a:gridCol w="2092615">
                  <a:extLst>
                    <a:ext uri="{9D8B030D-6E8A-4147-A177-3AD203B41FA5}">
                      <a16:colId xmlns:a16="http://schemas.microsoft.com/office/drawing/2014/main" val="2123832469"/>
                    </a:ext>
                  </a:extLst>
                </a:gridCol>
                <a:gridCol w="680026">
                  <a:extLst>
                    <a:ext uri="{9D8B030D-6E8A-4147-A177-3AD203B41FA5}">
                      <a16:colId xmlns:a16="http://schemas.microsoft.com/office/drawing/2014/main" val="1929097744"/>
                    </a:ext>
                  </a:extLst>
                </a:gridCol>
                <a:gridCol w="680026">
                  <a:extLst>
                    <a:ext uri="{9D8B030D-6E8A-4147-A177-3AD203B41FA5}">
                      <a16:colId xmlns:a16="http://schemas.microsoft.com/office/drawing/2014/main" val="1247527451"/>
                    </a:ext>
                  </a:extLst>
                </a:gridCol>
                <a:gridCol w="680026">
                  <a:extLst>
                    <a:ext uri="{9D8B030D-6E8A-4147-A177-3AD203B41FA5}">
                      <a16:colId xmlns:a16="http://schemas.microsoft.com/office/drawing/2014/main" val="1225627575"/>
                    </a:ext>
                  </a:extLst>
                </a:gridCol>
                <a:gridCol w="680026">
                  <a:extLst>
                    <a:ext uri="{9D8B030D-6E8A-4147-A177-3AD203B41FA5}">
                      <a16:colId xmlns:a16="http://schemas.microsoft.com/office/drawing/2014/main" val="2532668772"/>
                    </a:ext>
                  </a:extLst>
                </a:gridCol>
                <a:gridCol w="680026">
                  <a:extLst>
                    <a:ext uri="{9D8B030D-6E8A-4147-A177-3AD203B41FA5}">
                      <a16:colId xmlns:a16="http://schemas.microsoft.com/office/drawing/2014/main" val="321544411"/>
                    </a:ext>
                  </a:extLst>
                </a:gridCol>
                <a:gridCol w="680026">
                  <a:extLst>
                    <a:ext uri="{9D8B030D-6E8A-4147-A177-3AD203B41FA5}">
                      <a16:colId xmlns:a16="http://schemas.microsoft.com/office/drawing/2014/main" val="1718436222"/>
                    </a:ext>
                  </a:extLst>
                </a:gridCol>
                <a:gridCol w="680026">
                  <a:extLst>
                    <a:ext uri="{9D8B030D-6E8A-4147-A177-3AD203B41FA5}">
                      <a16:colId xmlns:a16="http://schemas.microsoft.com/office/drawing/2014/main" val="1406745541"/>
                    </a:ext>
                  </a:extLst>
                </a:gridCol>
                <a:gridCol w="680026">
                  <a:extLst>
                    <a:ext uri="{9D8B030D-6E8A-4147-A177-3AD203B41FA5}">
                      <a16:colId xmlns:a16="http://schemas.microsoft.com/office/drawing/2014/main" val="3752957575"/>
                    </a:ext>
                  </a:extLst>
                </a:gridCol>
                <a:gridCol w="680026">
                  <a:extLst>
                    <a:ext uri="{9D8B030D-6E8A-4147-A177-3AD203B41FA5}">
                      <a16:colId xmlns:a16="http://schemas.microsoft.com/office/drawing/2014/main" val="1270559437"/>
                    </a:ext>
                  </a:extLst>
                </a:gridCol>
                <a:gridCol w="680026">
                  <a:extLst>
                    <a:ext uri="{9D8B030D-6E8A-4147-A177-3AD203B41FA5}">
                      <a16:colId xmlns:a16="http://schemas.microsoft.com/office/drawing/2014/main" val="278518753"/>
                    </a:ext>
                  </a:extLst>
                </a:gridCol>
              </a:tblGrid>
              <a:tr h="160311">
                <a:tc row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0000"/>
                          </a:solidFill>
                          <a:effectLst/>
                          <a:latin typeface="Source Sans Pro" panose="020B0503030403020204" pitchFamily="34" charset="0"/>
                          <a:cs typeface="Times New Roman" panose="02020603050405020304" pitchFamily="18" charset="0"/>
                        </a:rPr>
                        <a:t>Full Sample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5BB00"/>
                          </a:solidFill>
                          <a:effectLst/>
                          <a:latin typeface="Source Sans Pro" panose="020B0503030403020204" pitchFamily="34" charset="0"/>
                          <a:cs typeface="Times New Roman" panose="02020603050405020304" pitchFamily="18" charset="0"/>
                        </a:rPr>
                        <a:t>Casual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038FF"/>
                          </a:solidFill>
                          <a:effectLst/>
                          <a:latin typeface="Source Sans Pro" panose="020B0503030403020204" pitchFamily="34" charset="0"/>
                          <a:cs typeface="Times New Roman" panose="02020603050405020304" pitchFamily="18" charset="0"/>
                        </a:rPr>
                        <a:t>Experienced</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3772FF"/>
                          </a:solidFill>
                          <a:effectLst/>
                          <a:latin typeface="Source Sans Pro" panose="020B0503030403020204" pitchFamily="34" charset="0"/>
                          <a:cs typeface="Times New Roman" panose="02020603050405020304" pitchFamily="18" charset="0"/>
                        </a:rPr>
                        <a:t>Aspiring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FF00"/>
                          </a:solidFill>
                          <a:effectLst/>
                          <a:latin typeface="Source Sans Pro" panose="020B0503030403020204" pitchFamily="34" charset="0"/>
                          <a:cs typeface="Times New Roman" panose="02020603050405020304" pitchFamily="18" charset="0"/>
                        </a:rPr>
                        <a:t>Semi/Professional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1880893609"/>
                  </a:ext>
                </a:extLst>
              </a:tr>
              <a:tr h="160311">
                <a:tc vMerge="1">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651994"/>
                  </a:ext>
                </a:extLst>
              </a:tr>
              <a:tr h="313082">
                <a:tc>
                  <a:txBody>
                    <a:bodyPr/>
                    <a:lstStyle/>
                    <a:p>
                      <a:pPr algn="l"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Gender</a:t>
                      </a:r>
                    </a:p>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Male/Female/Non-Binary/Prefer not to say</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ctr"/>
                      <a:r>
                        <a:rPr lang="en-GB" sz="1600" b="0" i="0" u="none" strike="noStrike">
                          <a:solidFill>
                            <a:srgbClr val="000000"/>
                          </a:solidFill>
                          <a:effectLst/>
                          <a:latin typeface="Source Sans Pro" panose="020B0503030403020204" pitchFamily="34" charset="0"/>
                          <a:cs typeface="Times New Roman" panose="02020603050405020304" pitchFamily="18" charset="0"/>
                        </a:rPr>
                        <a:t>211/21/1/2</a:t>
                      </a:r>
                      <a:endParaRPr lang="en-GB"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71/6/1/0/1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84/15/1/1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22/0/0/0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34/0/0/0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119328"/>
                  </a:ext>
                </a:extLst>
              </a:tr>
              <a:tr h="180000">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Age</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21.93</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4.69</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21.27</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4.79</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23.77</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4.64</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18.05</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2.64</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20.38</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3.02</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9845749"/>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Total hours of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1565.16</a:t>
                      </a: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1926.80</a:t>
                      </a: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624.17</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534.54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1010.11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862.32</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1469.11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970.88</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5434.88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2082.08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26867551"/>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Weekly hours of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20.34</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15.85</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10.26</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7.55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17.05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7.98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55.55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30.41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12.54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234946586"/>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Self-rated expertise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50.68</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23.48</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26.12</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12.30</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62.96</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15.33</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48.95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17.59</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71.65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17.50</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74478830"/>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Current Ranking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12.04</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4.68</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7.74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2.86</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13.39</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2.98</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11.41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18.29</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1.77</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70215"/>
                  </a:ext>
                </a:extLst>
              </a:tr>
            </a:tbl>
          </a:graphicData>
        </a:graphic>
      </p:graphicFrame>
    </p:spTree>
    <p:extLst>
      <p:ext uri="{BB962C8B-B14F-4D97-AF65-F5344CB8AC3E}">
        <p14:creationId xmlns:p14="http://schemas.microsoft.com/office/powerpoint/2010/main" val="3371123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2056C8-7319-678A-C5A2-76AD6070C171}"/>
              </a:ext>
            </a:extLst>
          </p:cNvPr>
          <p:cNvGraphicFramePr>
            <a:graphicFrameLocks noGrp="1"/>
          </p:cNvGraphicFramePr>
          <p:nvPr>
            <p:extLst>
              <p:ext uri="{D42A27DB-BD31-4B8C-83A1-F6EECF244321}">
                <p14:modId xmlns:p14="http://schemas.microsoft.com/office/powerpoint/2010/main" val="238936128"/>
              </p:ext>
            </p:extLst>
          </p:nvPr>
        </p:nvGraphicFramePr>
        <p:xfrm>
          <a:off x="328245" y="93784"/>
          <a:ext cx="8532002" cy="4977910"/>
        </p:xfrm>
        <a:graphic>
          <a:graphicData uri="http://schemas.openxmlformats.org/drawingml/2006/table">
            <a:tbl>
              <a:tblPr/>
              <a:tblGrid>
                <a:gridCol w="1453662">
                  <a:extLst>
                    <a:ext uri="{9D8B030D-6E8A-4147-A177-3AD203B41FA5}">
                      <a16:colId xmlns:a16="http://schemas.microsoft.com/office/drawing/2014/main" val="1214813356"/>
                    </a:ext>
                  </a:extLst>
                </a:gridCol>
                <a:gridCol w="707834">
                  <a:extLst>
                    <a:ext uri="{9D8B030D-6E8A-4147-A177-3AD203B41FA5}">
                      <a16:colId xmlns:a16="http://schemas.microsoft.com/office/drawing/2014/main" val="409168804"/>
                    </a:ext>
                  </a:extLst>
                </a:gridCol>
                <a:gridCol w="707834">
                  <a:extLst>
                    <a:ext uri="{9D8B030D-6E8A-4147-A177-3AD203B41FA5}">
                      <a16:colId xmlns:a16="http://schemas.microsoft.com/office/drawing/2014/main" val="1962268753"/>
                    </a:ext>
                  </a:extLst>
                </a:gridCol>
                <a:gridCol w="707834">
                  <a:extLst>
                    <a:ext uri="{9D8B030D-6E8A-4147-A177-3AD203B41FA5}">
                      <a16:colId xmlns:a16="http://schemas.microsoft.com/office/drawing/2014/main" val="3805074571"/>
                    </a:ext>
                  </a:extLst>
                </a:gridCol>
                <a:gridCol w="707834">
                  <a:extLst>
                    <a:ext uri="{9D8B030D-6E8A-4147-A177-3AD203B41FA5}">
                      <a16:colId xmlns:a16="http://schemas.microsoft.com/office/drawing/2014/main" val="740350895"/>
                    </a:ext>
                  </a:extLst>
                </a:gridCol>
                <a:gridCol w="707834">
                  <a:extLst>
                    <a:ext uri="{9D8B030D-6E8A-4147-A177-3AD203B41FA5}">
                      <a16:colId xmlns:a16="http://schemas.microsoft.com/office/drawing/2014/main" val="3487577662"/>
                    </a:ext>
                  </a:extLst>
                </a:gridCol>
                <a:gridCol w="707834">
                  <a:extLst>
                    <a:ext uri="{9D8B030D-6E8A-4147-A177-3AD203B41FA5}">
                      <a16:colId xmlns:a16="http://schemas.microsoft.com/office/drawing/2014/main" val="1377268425"/>
                    </a:ext>
                  </a:extLst>
                </a:gridCol>
                <a:gridCol w="707834">
                  <a:extLst>
                    <a:ext uri="{9D8B030D-6E8A-4147-A177-3AD203B41FA5}">
                      <a16:colId xmlns:a16="http://schemas.microsoft.com/office/drawing/2014/main" val="1913279208"/>
                    </a:ext>
                  </a:extLst>
                </a:gridCol>
                <a:gridCol w="707834">
                  <a:extLst>
                    <a:ext uri="{9D8B030D-6E8A-4147-A177-3AD203B41FA5}">
                      <a16:colId xmlns:a16="http://schemas.microsoft.com/office/drawing/2014/main" val="4033441405"/>
                    </a:ext>
                  </a:extLst>
                </a:gridCol>
                <a:gridCol w="707834">
                  <a:extLst>
                    <a:ext uri="{9D8B030D-6E8A-4147-A177-3AD203B41FA5}">
                      <a16:colId xmlns:a16="http://schemas.microsoft.com/office/drawing/2014/main" val="1293420727"/>
                    </a:ext>
                  </a:extLst>
                </a:gridCol>
                <a:gridCol w="707834">
                  <a:extLst>
                    <a:ext uri="{9D8B030D-6E8A-4147-A177-3AD203B41FA5}">
                      <a16:colId xmlns:a16="http://schemas.microsoft.com/office/drawing/2014/main" val="3665199556"/>
                    </a:ext>
                  </a:extLst>
                </a:gridCol>
              </a:tblGrid>
              <a:tr h="153994">
                <a:tc>
                  <a:txBody>
                    <a:bodyPr/>
                    <a:lstStyle/>
                    <a:p>
                      <a:pPr algn="ctr" rtl="0" fontAlgn="ctr"/>
                      <a:r>
                        <a:rPr lang="en-GB" sz="1000" b="0" i="0" u="none" strike="noStrike" baseline="0"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gridSpan="2">
                  <a:txBody>
                    <a:bodyPr/>
                    <a:lstStyle/>
                    <a:p>
                      <a:pPr algn="ctr" rtl="0" fontAlgn="ctr"/>
                      <a:r>
                        <a:rPr lang="en-GB" sz="1000" b="1" i="0" u="none" strike="noStrike" baseline="0" dirty="0">
                          <a:solidFill>
                            <a:schemeClr val="bg2"/>
                          </a:solidFill>
                          <a:effectLst/>
                          <a:latin typeface="Source Sans Pro" panose="020B0503030403020204" pitchFamily="34" charset="0"/>
                          <a:cs typeface="Times New Roman" panose="02020603050405020304" pitchFamily="18" charset="0"/>
                        </a:rPr>
                        <a:t>Full Sample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F5BB00"/>
                          </a:solidFill>
                          <a:effectLst/>
                          <a:latin typeface="Source Sans Pro" panose="020B0503030403020204" pitchFamily="34" charset="0"/>
                          <a:cs typeface="Times New Roman" panose="02020603050405020304" pitchFamily="18" charset="0"/>
                        </a:rPr>
                        <a:t>Casual</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F038FF"/>
                          </a:solidFill>
                          <a:effectLst/>
                          <a:latin typeface="Source Sans Pro" panose="020B0503030403020204" pitchFamily="34" charset="0"/>
                          <a:cs typeface="Times New Roman" panose="02020603050405020304" pitchFamily="18" charset="0"/>
                        </a:rPr>
                        <a:t>Experienced</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3772FF"/>
                          </a:solidFill>
                          <a:effectLst/>
                          <a:latin typeface="Source Sans Pro" panose="020B0503030403020204" pitchFamily="34" charset="0"/>
                          <a:cs typeface="Times New Roman" panose="02020603050405020304" pitchFamily="18" charset="0"/>
                        </a:rPr>
                        <a:t>Aspiring</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00FF00"/>
                          </a:solidFill>
                          <a:effectLst/>
                          <a:latin typeface="Source Sans Pro" panose="020B0503030403020204" pitchFamily="34" charset="0"/>
                          <a:cs typeface="Times New Roman" panose="02020603050405020304" pitchFamily="18" charset="0"/>
                        </a:rPr>
                        <a:t>Semi/Professional</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extLst>
                  <a:ext uri="{0D108BD9-81ED-4DB2-BD59-A6C34878D82A}">
                    <a16:rowId xmlns:a16="http://schemas.microsoft.com/office/drawing/2014/main" val="2540155300"/>
                  </a:ext>
                </a:extLst>
              </a:tr>
              <a:tr h="153994">
                <a:tc>
                  <a:txBody>
                    <a:bodyPr/>
                    <a:lstStyle/>
                    <a:p>
                      <a:pPr algn="ctr" rtl="0" fontAlgn="ctr"/>
                      <a:r>
                        <a:rPr lang="en-GB" sz="1000" b="0" i="0" u="none" strike="noStrike" baseline="0"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60385396"/>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Score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15120184"/>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639472636"/>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525450282"/>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0.95</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0.07</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45059045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0.91</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0.08</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5816234"/>
                  </a:ext>
                </a:extLst>
              </a:tr>
              <a:tr h="161501">
                <a:tc>
                  <a:txBody>
                    <a:bodyPr/>
                    <a:lstStyle/>
                    <a:p>
                      <a:pPr algn="l"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Reaction Time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60242335"/>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724.69</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125.34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774.31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696.61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120.38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733.84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106.13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688.35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89.15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804515788"/>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 Correct</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728.52</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126.10</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777.89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121.37</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740.83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103.62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694.99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94.83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07880410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564.51</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107.66</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607.64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118.6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544.76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99.13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572.44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93.53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519.12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79.2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454690565"/>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960.24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212.01</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1013.01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249.45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931.97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198.46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964.89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168.83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920.15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159.25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82777947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1137.19</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260.92</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1213.20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295.47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1067.60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238.71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1170.66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236.54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1147.87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203.57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23468861"/>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Reaction Time Costs</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632862026"/>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Mixing</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395.73</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177.98</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405.37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223.18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387.21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156.32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392.45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167.72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401.02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126.41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4025615809"/>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Switching</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176.95</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162.89</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200.19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177.58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135.64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139.59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205.77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227.72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3435339"/>
                  </a:ext>
                </a:extLst>
              </a:tr>
              <a:tr h="16150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dirty="0">
                          <a:solidFill>
                            <a:schemeClr val="bg2"/>
                          </a:solidFill>
                          <a:latin typeface="Source Sans Pro" panose="020B0503030403020204" pitchFamily="34" charset="0"/>
                          <a:cs typeface="Times New Roman" panose="02020603050405020304" pitchFamily="18" charset="0"/>
                        </a:rPr>
                        <a:t>Proportional</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rtl="0"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1.18</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rtl="0"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1.20</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1.15</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1.21</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1.25</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5514073"/>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Drift Rate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2040522"/>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0.80</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2.91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812661114"/>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0.90</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1.97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527513407"/>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1.44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0.74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78421138"/>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Boundary Separation</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163998249"/>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1.75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1.48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20193859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2.27</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2.74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85343610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02562290"/>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Non-decision Time</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233041781"/>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0.29</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958827397"/>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0.42</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0.17</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689649505"/>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0.18</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64323486"/>
                  </a:ext>
                </a:extLst>
              </a:tr>
            </a:tbl>
          </a:graphicData>
        </a:graphic>
      </p:graphicFrame>
    </p:spTree>
    <p:extLst>
      <p:ext uri="{BB962C8B-B14F-4D97-AF65-F5344CB8AC3E}">
        <p14:creationId xmlns:p14="http://schemas.microsoft.com/office/powerpoint/2010/main" val="2172124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4DB2-C90A-A842-04A1-58C69892D883}"/>
              </a:ext>
            </a:extLst>
          </p:cNvPr>
          <p:cNvSpPr>
            <a:spLocks noGrp="1"/>
          </p:cNvSpPr>
          <p:nvPr>
            <p:ph type="title"/>
          </p:nvPr>
        </p:nvSpPr>
        <p:spPr/>
        <p:txBody>
          <a:bodyPr>
            <a:normAutofit fontScale="90000"/>
          </a:bodyPr>
          <a:lstStyle/>
          <a:p>
            <a:r>
              <a:rPr lang="en-GB" sz="3600" dirty="0"/>
              <a:t>Video games and cognition</a:t>
            </a:r>
            <a:endParaRPr lang="en-GB" dirty="0"/>
          </a:p>
        </p:txBody>
      </p:sp>
      <p:sp>
        <p:nvSpPr>
          <p:cNvPr id="4" name="Text Placeholder 3">
            <a:extLst>
              <a:ext uri="{FF2B5EF4-FFF2-40B4-BE49-F238E27FC236}">
                <a16:creationId xmlns:a16="http://schemas.microsoft.com/office/drawing/2014/main" id="{503233D1-9F6C-2DEE-58A7-B858D9EC6E4C}"/>
              </a:ext>
            </a:extLst>
          </p:cNvPr>
          <p:cNvSpPr>
            <a:spLocks noGrp="1"/>
          </p:cNvSpPr>
          <p:nvPr>
            <p:ph type="body" sz="quarter" idx="13"/>
          </p:nvPr>
        </p:nvSpPr>
        <p:spPr>
          <a:xfrm>
            <a:off x="1054100" y="3122035"/>
            <a:ext cx="2314575" cy="541800"/>
          </a:xfrm>
        </p:spPr>
        <p:txBody>
          <a:bodyPr>
            <a:noAutofit/>
          </a:bodyPr>
          <a:lstStyle/>
          <a:p>
            <a:r>
              <a:rPr lang="en-GB" sz="2400" dirty="0"/>
              <a:t>Sala et al. </a:t>
            </a:r>
          </a:p>
          <a:p>
            <a:r>
              <a:rPr lang="en-GB" sz="2400" dirty="0"/>
              <a:t>(2018)</a:t>
            </a:r>
          </a:p>
        </p:txBody>
      </p:sp>
      <p:pic>
        <p:nvPicPr>
          <p:cNvPr id="14" name="Picture Placeholder 13" descr="Badge Tick1 with solid fill">
            <a:extLst>
              <a:ext uri="{FF2B5EF4-FFF2-40B4-BE49-F238E27FC236}">
                <a16:creationId xmlns:a16="http://schemas.microsoft.com/office/drawing/2014/main" id="{006DCE93-ECBB-4055-FE0F-A075111F58C5}"/>
              </a:ext>
            </a:extLst>
          </p:cNvPr>
          <p:cNvPicPr>
            <a:picLocks noGrp="1" noChangeAspect="1"/>
          </p:cNvPicPr>
          <p:nvPr>
            <p:ph type="pic" idx="4"/>
          </p:nvPr>
        </p:nvPicPr>
        <p:blipFill>
          <a:blip r:embed="rId3">
            <a:extLst>
              <a:ext uri="{96DAC541-7B7A-43D3-8B79-37D633B846F1}">
                <asvg:svgBlip xmlns:asvg="http://schemas.microsoft.com/office/drawing/2016/SVG/main" r:embed="rId4"/>
              </a:ext>
            </a:extLst>
          </a:blip>
          <a:srcRect/>
          <a:stretch>
            <a:fillRect/>
          </a:stretch>
        </p:blipFill>
        <p:spPr>
          <a:xfrm>
            <a:off x="3609975" y="1381125"/>
            <a:ext cx="1924050" cy="1924050"/>
          </a:xfrm>
          <a:prstGeom prst="ellipse">
            <a:avLst/>
          </a:prstGeom>
          <a:noFill/>
          <a:ln>
            <a:noFill/>
          </a:ln>
        </p:spPr>
      </p:pic>
      <p:sp>
        <p:nvSpPr>
          <p:cNvPr id="10" name="Text Placeholder 9">
            <a:extLst>
              <a:ext uri="{FF2B5EF4-FFF2-40B4-BE49-F238E27FC236}">
                <a16:creationId xmlns:a16="http://schemas.microsoft.com/office/drawing/2014/main" id="{218ACC08-20BC-ED53-4053-1DF7C252C524}"/>
              </a:ext>
            </a:extLst>
          </p:cNvPr>
          <p:cNvSpPr>
            <a:spLocks noGrp="1"/>
          </p:cNvSpPr>
          <p:nvPr>
            <p:ph type="body" sz="quarter" idx="15"/>
          </p:nvPr>
        </p:nvSpPr>
        <p:spPr>
          <a:xfrm>
            <a:off x="5784850" y="3122035"/>
            <a:ext cx="2314575" cy="541800"/>
          </a:xfrm>
        </p:spPr>
        <p:txBody>
          <a:bodyPr/>
          <a:lstStyle/>
          <a:p>
            <a:r>
              <a:rPr lang="en-GB" sz="2400" dirty="0"/>
              <a:t>Smith &amp; </a:t>
            </a:r>
            <a:r>
              <a:rPr lang="en-GB" sz="2400" dirty="0" err="1"/>
              <a:t>Basak</a:t>
            </a:r>
            <a:r>
              <a:rPr lang="en-GB" sz="2400" dirty="0"/>
              <a:t> (2023)</a:t>
            </a:r>
          </a:p>
        </p:txBody>
      </p:sp>
      <p:pic>
        <p:nvPicPr>
          <p:cNvPr id="15" name="Picture Placeholder 13" descr="Badge Tick1 with solid fill">
            <a:extLst>
              <a:ext uri="{FF2B5EF4-FFF2-40B4-BE49-F238E27FC236}">
                <a16:creationId xmlns:a16="http://schemas.microsoft.com/office/drawing/2014/main" id="{873A937C-B482-C799-19F1-0670470AF5A0}"/>
              </a:ext>
            </a:extLst>
          </p:cNvPr>
          <p:cNvPicPr>
            <a:picLocks noGrp="1" noChangeAspect="1"/>
          </p:cNvPicPr>
          <p:nvPr>
            <p:ph type="pic" idx="7"/>
          </p:nvPr>
        </p:nvPicPr>
        <p:blipFill>
          <a:blip r:embed="rId3">
            <a:extLst>
              <a:ext uri="{96DAC541-7B7A-43D3-8B79-37D633B846F1}">
                <asvg:svgBlip xmlns:asvg="http://schemas.microsoft.com/office/drawing/2016/SVG/main" r:embed="rId4"/>
              </a:ext>
            </a:extLst>
          </a:blip>
          <a:srcRect/>
          <a:stretch/>
        </p:blipFill>
        <p:spPr>
          <a:xfrm>
            <a:off x="5972175" y="1381125"/>
            <a:ext cx="1924050" cy="1924050"/>
          </a:xfrm>
        </p:spPr>
      </p:pic>
      <p:sp>
        <p:nvSpPr>
          <p:cNvPr id="7" name="Text Placeholder 6">
            <a:extLst>
              <a:ext uri="{FF2B5EF4-FFF2-40B4-BE49-F238E27FC236}">
                <a16:creationId xmlns:a16="http://schemas.microsoft.com/office/drawing/2014/main" id="{3690A403-9361-1C4B-B5C5-4E1732681995}"/>
              </a:ext>
            </a:extLst>
          </p:cNvPr>
          <p:cNvSpPr>
            <a:spLocks noGrp="1"/>
          </p:cNvSpPr>
          <p:nvPr>
            <p:ph type="body" sz="quarter" idx="14"/>
          </p:nvPr>
        </p:nvSpPr>
        <p:spPr>
          <a:xfrm>
            <a:off x="3416300" y="3122036"/>
            <a:ext cx="2314575" cy="541800"/>
          </a:xfrm>
        </p:spPr>
        <p:txBody>
          <a:bodyPr/>
          <a:lstStyle/>
          <a:p>
            <a:r>
              <a:rPr lang="en-GB" sz="2400" dirty="0" err="1"/>
              <a:t>Bediou</a:t>
            </a:r>
            <a:r>
              <a:rPr lang="en-GB" sz="2400" dirty="0"/>
              <a:t> et al. (2018; 2023)</a:t>
            </a:r>
          </a:p>
        </p:txBody>
      </p:sp>
      <p:sp>
        <p:nvSpPr>
          <p:cNvPr id="11" name="Text Placeholder 10">
            <a:extLst>
              <a:ext uri="{FF2B5EF4-FFF2-40B4-BE49-F238E27FC236}">
                <a16:creationId xmlns:a16="http://schemas.microsoft.com/office/drawing/2014/main" id="{187EA166-E84C-81A7-E55C-89D716B70D2A}"/>
              </a:ext>
            </a:extLst>
          </p:cNvPr>
          <p:cNvSpPr>
            <a:spLocks noGrp="1"/>
          </p:cNvSpPr>
          <p:nvPr>
            <p:ph type="body" sz="quarter" idx="18"/>
          </p:nvPr>
        </p:nvSpPr>
        <p:spPr>
          <a:xfrm>
            <a:off x="5784850" y="3999733"/>
            <a:ext cx="2314575" cy="407075"/>
          </a:xfrm>
        </p:spPr>
        <p:txBody>
          <a:bodyPr/>
          <a:lstStyle/>
          <a:p>
            <a:r>
              <a:rPr lang="en-GB" dirty="0"/>
              <a:t>Specific gameplay features</a:t>
            </a:r>
          </a:p>
        </p:txBody>
      </p:sp>
      <p:sp>
        <p:nvSpPr>
          <p:cNvPr id="12" name="Slide Number Placeholder 11">
            <a:extLst>
              <a:ext uri="{FF2B5EF4-FFF2-40B4-BE49-F238E27FC236}">
                <a16:creationId xmlns:a16="http://schemas.microsoft.com/office/drawing/2014/main" id="{8E2E82F3-D1A6-2BBA-D1D2-4B894EA79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
        <p:nvSpPr>
          <p:cNvPr id="8" name="Text Placeholder 7">
            <a:extLst>
              <a:ext uri="{FF2B5EF4-FFF2-40B4-BE49-F238E27FC236}">
                <a16:creationId xmlns:a16="http://schemas.microsoft.com/office/drawing/2014/main" id="{F9532462-6E5A-D04B-5297-5D9724DCB076}"/>
              </a:ext>
            </a:extLst>
          </p:cNvPr>
          <p:cNvSpPr>
            <a:spLocks noGrp="1"/>
          </p:cNvSpPr>
          <p:nvPr>
            <p:ph type="body" sz="quarter" idx="17"/>
          </p:nvPr>
        </p:nvSpPr>
        <p:spPr>
          <a:xfrm>
            <a:off x="3416300" y="3999735"/>
            <a:ext cx="2314575" cy="407074"/>
          </a:xfrm>
        </p:spPr>
        <p:txBody>
          <a:bodyPr/>
          <a:lstStyle/>
          <a:p>
            <a:r>
              <a:rPr lang="en-GB" dirty="0"/>
              <a:t>Action video games</a:t>
            </a:r>
          </a:p>
        </p:txBody>
      </p:sp>
      <p:pic>
        <p:nvPicPr>
          <p:cNvPr id="13" name="Picture Placeholder 23" descr="Badge Cross with solid fill">
            <a:extLst>
              <a:ext uri="{FF2B5EF4-FFF2-40B4-BE49-F238E27FC236}">
                <a16:creationId xmlns:a16="http://schemas.microsoft.com/office/drawing/2014/main" id="{79C4152A-48FF-E91F-76EA-DD9A497B89CF}"/>
              </a:ext>
            </a:extLst>
          </p:cNvPr>
          <p:cNvPicPr>
            <a:picLocks noGrp="1" noChangeAspect="1"/>
          </p:cNvPicPr>
          <p:nvPr>
            <p:ph type="pic" idx="2"/>
          </p:nvPr>
        </p:nvPicPr>
        <p:blipFill>
          <a:blip r:embed="rId5">
            <a:extLst>
              <a:ext uri="{96DAC541-7B7A-43D3-8B79-37D633B846F1}">
                <asvg:svgBlip xmlns:asvg="http://schemas.microsoft.com/office/drawing/2016/SVG/main" r:embed="rId6"/>
              </a:ext>
            </a:extLst>
          </a:blip>
          <a:srcRect/>
          <a:stretch>
            <a:fillRect/>
          </a:stretch>
        </p:blipFill>
        <p:spPr>
          <a:xfrm>
            <a:off x="1247775" y="1381125"/>
            <a:ext cx="1924050" cy="1924050"/>
          </a:xfrm>
          <a:prstGeom prst="ellipse">
            <a:avLst/>
          </a:prstGeom>
          <a:noFill/>
          <a:ln>
            <a:noFill/>
          </a:ln>
        </p:spPr>
      </p:pic>
      <p:sp>
        <p:nvSpPr>
          <p:cNvPr id="5" name="Text Placeholder 4">
            <a:extLst>
              <a:ext uri="{FF2B5EF4-FFF2-40B4-BE49-F238E27FC236}">
                <a16:creationId xmlns:a16="http://schemas.microsoft.com/office/drawing/2014/main" id="{0DC43B53-69F8-826D-72FE-B307109A6E24}"/>
              </a:ext>
            </a:extLst>
          </p:cNvPr>
          <p:cNvSpPr>
            <a:spLocks noGrp="1"/>
          </p:cNvSpPr>
          <p:nvPr>
            <p:ph type="body" sz="quarter" idx="16"/>
          </p:nvPr>
        </p:nvSpPr>
        <p:spPr>
          <a:xfrm>
            <a:off x="1054100" y="3999734"/>
            <a:ext cx="2314575" cy="407075"/>
          </a:xfrm>
        </p:spPr>
        <p:txBody>
          <a:bodyPr/>
          <a:lstStyle/>
          <a:p>
            <a:r>
              <a:rPr lang="en-GB" dirty="0"/>
              <a:t>Across video game genres</a:t>
            </a:r>
          </a:p>
        </p:txBody>
      </p:sp>
      <p:sp>
        <p:nvSpPr>
          <p:cNvPr id="3" name="Text Placeholder 8">
            <a:extLst>
              <a:ext uri="{FF2B5EF4-FFF2-40B4-BE49-F238E27FC236}">
                <a16:creationId xmlns:a16="http://schemas.microsoft.com/office/drawing/2014/main" id="{34A5D88E-09F7-18BD-DAD4-770CF66C7BD5}"/>
              </a:ext>
            </a:extLst>
          </p:cNvPr>
          <p:cNvSpPr txBox="1">
            <a:spLocks/>
          </p:cNvSpPr>
          <p:nvPr/>
        </p:nvSpPr>
        <p:spPr>
          <a:xfrm>
            <a:off x="128200" y="863600"/>
            <a:ext cx="8818950" cy="5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ctr" rtl="0" eaLnBrk="1" hangingPunct="1">
              <a:lnSpc>
                <a:spcPct val="115000"/>
              </a:lnSpc>
              <a:spcBef>
                <a:spcPts val="0"/>
              </a:spcBef>
              <a:spcAft>
                <a:spcPts val="0"/>
              </a:spcAft>
              <a:buClr>
                <a:schemeClr val="dk2"/>
              </a:buClr>
              <a:buSzPts val="2400"/>
              <a:buFont typeface="Source Sans Pro"/>
              <a:buNone/>
              <a:defRPr sz="2000" b="1" i="0" u="none" strike="noStrike" cap="none">
                <a:solidFill>
                  <a:schemeClr val="dk2"/>
                </a:solidFill>
                <a:latin typeface="Source Sans Pro SemiBold" panose="020B0503030403020204" pitchFamily="34" charset="0"/>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algn="l"/>
            <a:r>
              <a:rPr lang="en-GB" sz="2400" b="0" dirty="0">
                <a:solidFill>
                  <a:schemeClr val="bg2"/>
                </a:solidFill>
                <a:latin typeface="Source Sans Pro" panose="020B0503030403020204" pitchFamily="34" charset="0"/>
              </a:rPr>
              <a:t>Previous studies have produced inconsistent findings</a:t>
            </a:r>
            <a:endParaRPr lang="en-GB" sz="2400" b="0" i="1" dirty="0">
              <a:solidFill>
                <a:schemeClr val="bg2"/>
              </a:solidFill>
              <a:latin typeface="Source Sans Pro" panose="020B0503030403020204" pitchFamily="34" charset="0"/>
            </a:endParaRPr>
          </a:p>
        </p:txBody>
      </p:sp>
    </p:spTree>
    <p:extLst>
      <p:ext uri="{BB962C8B-B14F-4D97-AF65-F5344CB8AC3E}">
        <p14:creationId xmlns:p14="http://schemas.microsoft.com/office/powerpoint/2010/main" val="114339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235C3D4-18B1-E94D-2ADB-8889677F3088}"/>
              </a:ext>
            </a:extLst>
          </p:cNvPr>
          <p:cNvGraphicFramePr/>
          <p:nvPr>
            <p:extLst>
              <p:ext uri="{D42A27DB-BD31-4B8C-83A1-F6EECF244321}">
                <p14:modId xmlns:p14="http://schemas.microsoft.com/office/powerpoint/2010/main" val="592879778"/>
              </p:ext>
            </p:extLst>
          </p:nvPr>
        </p:nvGraphicFramePr>
        <p:xfrm>
          <a:off x="0" y="1"/>
          <a:ext cx="4572000" cy="51434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B83AFA2-E7FB-E765-EE45-F28C4EB5A5B8}"/>
              </a:ext>
            </a:extLst>
          </p:cNvPr>
          <p:cNvGraphicFramePr/>
          <p:nvPr>
            <p:extLst>
              <p:ext uri="{D42A27DB-BD31-4B8C-83A1-F6EECF244321}">
                <p14:modId xmlns:p14="http://schemas.microsoft.com/office/powerpoint/2010/main" val="3115886738"/>
              </p:ext>
            </p:extLst>
          </p:nvPr>
        </p:nvGraphicFramePr>
        <p:xfrm>
          <a:off x="4572000" y="7456"/>
          <a:ext cx="4572000" cy="51434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2395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28C4A5-EE9E-0EC2-B654-CA38BD8A1363}"/>
              </a:ext>
            </a:extLst>
          </p:cNvPr>
          <p:cNvSpPr/>
          <p:nvPr/>
        </p:nvSpPr>
        <p:spPr>
          <a:xfrm>
            <a:off x="0" y="0"/>
            <a:ext cx="9144000" cy="27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GB" sz="900" i="1" dirty="0">
                <a:latin typeface="Times New Roman" panose="02020603050405020304" pitchFamily="18" charset="0"/>
                <a:cs typeface="Times New Roman" panose="02020603050405020304" pitchFamily="18" charset="0"/>
              </a:rPr>
              <a:t>Table 3. Descriptive statistics for other expertise variables for the full sample and cluster groups.  </a:t>
            </a:r>
          </a:p>
        </p:txBody>
      </p:sp>
      <p:graphicFrame>
        <p:nvGraphicFramePr>
          <p:cNvPr id="7" name="Table 6">
            <a:extLst>
              <a:ext uri="{FF2B5EF4-FFF2-40B4-BE49-F238E27FC236}">
                <a16:creationId xmlns:a16="http://schemas.microsoft.com/office/drawing/2014/main" id="{67F7F278-A250-F4C9-EB4F-EC86DE70EF2C}"/>
              </a:ext>
            </a:extLst>
          </p:cNvPr>
          <p:cNvGraphicFramePr>
            <a:graphicFrameLocks noGrp="1"/>
          </p:cNvGraphicFramePr>
          <p:nvPr>
            <p:extLst>
              <p:ext uri="{D42A27DB-BD31-4B8C-83A1-F6EECF244321}">
                <p14:modId xmlns:p14="http://schemas.microsoft.com/office/powerpoint/2010/main" val="457073648"/>
              </p:ext>
            </p:extLst>
          </p:nvPr>
        </p:nvGraphicFramePr>
        <p:xfrm>
          <a:off x="156329" y="135000"/>
          <a:ext cx="8679799" cy="4779917"/>
        </p:xfrm>
        <a:graphic>
          <a:graphicData uri="http://schemas.openxmlformats.org/drawingml/2006/table">
            <a:tbl>
              <a:tblPr/>
              <a:tblGrid>
                <a:gridCol w="1592299">
                  <a:extLst>
                    <a:ext uri="{9D8B030D-6E8A-4147-A177-3AD203B41FA5}">
                      <a16:colId xmlns:a16="http://schemas.microsoft.com/office/drawing/2014/main" val="658333384"/>
                    </a:ext>
                  </a:extLst>
                </a:gridCol>
                <a:gridCol w="472500">
                  <a:extLst>
                    <a:ext uri="{9D8B030D-6E8A-4147-A177-3AD203B41FA5}">
                      <a16:colId xmlns:a16="http://schemas.microsoft.com/office/drawing/2014/main" val="191976627"/>
                    </a:ext>
                  </a:extLst>
                </a:gridCol>
                <a:gridCol w="472500">
                  <a:extLst>
                    <a:ext uri="{9D8B030D-6E8A-4147-A177-3AD203B41FA5}">
                      <a16:colId xmlns:a16="http://schemas.microsoft.com/office/drawing/2014/main" val="1994601737"/>
                    </a:ext>
                  </a:extLst>
                </a:gridCol>
                <a:gridCol w="472500">
                  <a:extLst>
                    <a:ext uri="{9D8B030D-6E8A-4147-A177-3AD203B41FA5}">
                      <a16:colId xmlns:a16="http://schemas.microsoft.com/office/drawing/2014/main" val="3278294495"/>
                    </a:ext>
                  </a:extLst>
                </a:gridCol>
                <a:gridCol w="472500">
                  <a:extLst>
                    <a:ext uri="{9D8B030D-6E8A-4147-A177-3AD203B41FA5}">
                      <a16:colId xmlns:a16="http://schemas.microsoft.com/office/drawing/2014/main" val="2838711913"/>
                    </a:ext>
                  </a:extLst>
                </a:gridCol>
                <a:gridCol w="472500">
                  <a:extLst>
                    <a:ext uri="{9D8B030D-6E8A-4147-A177-3AD203B41FA5}">
                      <a16:colId xmlns:a16="http://schemas.microsoft.com/office/drawing/2014/main" val="1239366542"/>
                    </a:ext>
                  </a:extLst>
                </a:gridCol>
                <a:gridCol w="472500">
                  <a:extLst>
                    <a:ext uri="{9D8B030D-6E8A-4147-A177-3AD203B41FA5}">
                      <a16:colId xmlns:a16="http://schemas.microsoft.com/office/drawing/2014/main" val="3562787141"/>
                    </a:ext>
                  </a:extLst>
                </a:gridCol>
                <a:gridCol w="472500">
                  <a:extLst>
                    <a:ext uri="{9D8B030D-6E8A-4147-A177-3AD203B41FA5}">
                      <a16:colId xmlns:a16="http://schemas.microsoft.com/office/drawing/2014/main" val="2701563582"/>
                    </a:ext>
                  </a:extLst>
                </a:gridCol>
                <a:gridCol w="472500">
                  <a:extLst>
                    <a:ext uri="{9D8B030D-6E8A-4147-A177-3AD203B41FA5}">
                      <a16:colId xmlns:a16="http://schemas.microsoft.com/office/drawing/2014/main" val="3620627968"/>
                    </a:ext>
                  </a:extLst>
                </a:gridCol>
                <a:gridCol w="472500">
                  <a:extLst>
                    <a:ext uri="{9D8B030D-6E8A-4147-A177-3AD203B41FA5}">
                      <a16:colId xmlns:a16="http://schemas.microsoft.com/office/drawing/2014/main" val="3288557670"/>
                    </a:ext>
                  </a:extLst>
                </a:gridCol>
                <a:gridCol w="472500">
                  <a:extLst>
                    <a:ext uri="{9D8B030D-6E8A-4147-A177-3AD203B41FA5}">
                      <a16:colId xmlns:a16="http://schemas.microsoft.com/office/drawing/2014/main" val="1400212005"/>
                    </a:ext>
                  </a:extLst>
                </a:gridCol>
                <a:gridCol w="472500">
                  <a:extLst>
                    <a:ext uri="{9D8B030D-6E8A-4147-A177-3AD203B41FA5}">
                      <a16:colId xmlns:a16="http://schemas.microsoft.com/office/drawing/2014/main" val="3028412794"/>
                    </a:ext>
                  </a:extLst>
                </a:gridCol>
                <a:gridCol w="472500">
                  <a:extLst>
                    <a:ext uri="{9D8B030D-6E8A-4147-A177-3AD203B41FA5}">
                      <a16:colId xmlns:a16="http://schemas.microsoft.com/office/drawing/2014/main" val="2664062458"/>
                    </a:ext>
                  </a:extLst>
                </a:gridCol>
                <a:gridCol w="472500">
                  <a:extLst>
                    <a:ext uri="{9D8B030D-6E8A-4147-A177-3AD203B41FA5}">
                      <a16:colId xmlns:a16="http://schemas.microsoft.com/office/drawing/2014/main" val="415822767"/>
                    </a:ext>
                  </a:extLst>
                </a:gridCol>
                <a:gridCol w="472500">
                  <a:extLst>
                    <a:ext uri="{9D8B030D-6E8A-4147-A177-3AD203B41FA5}">
                      <a16:colId xmlns:a16="http://schemas.microsoft.com/office/drawing/2014/main" val="2561062762"/>
                    </a:ext>
                  </a:extLst>
                </a:gridCol>
                <a:gridCol w="472500">
                  <a:extLst>
                    <a:ext uri="{9D8B030D-6E8A-4147-A177-3AD203B41FA5}">
                      <a16:colId xmlns:a16="http://schemas.microsoft.com/office/drawing/2014/main" val="3283306000"/>
                    </a:ext>
                  </a:extLst>
                </a:gridCol>
              </a:tblGrid>
              <a:tr h="181306">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765" marR="6765" marT="6765" marB="0" anchor="ctr">
                    <a:lnL>
                      <a:noFill/>
                    </a:lnL>
                    <a:lnR>
                      <a:noFill/>
                    </a:lnR>
                    <a:lnT w="12700" cap="flat" cmpd="sng" algn="ctr">
                      <a:solidFill>
                        <a:schemeClr val="tx1"/>
                      </a:solidFill>
                      <a:prstDash val="solid"/>
                      <a:round/>
                      <a:headEnd type="none" w="med" len="med"/>
                      <a:tailEnd type="none" w="med" len="med"/>
                    </a:lnT>
                    <a:lnB>
                      <a:noFill/>
                    </a:lnB>
                  </a:tcPr>
                </a:tc>
                <a:tc gridSpan="3">
                  <a:txBody>
                    <a:bodyPr/>
                    <a:lstStyle/>
                    <a:p>
                      <a:pPr algn="ctr" rtl="0" fontAlgn="ctr"/>
                      <a:r>
                        <a:rPr lang="en-GB" sz="1000" b="1" i="0" u="none" strike="noStrike" dirty="0">
                          <a:solidFill>
                            <a:srgbClr val="000000"/>
                          </a:solidFill>
                          <a:effectLst/>
                          <a:latin typeface="Source Sans Pro" panose="020B0503030403020204" pitchFamily="34" charset="0"/>
                          <a:cs typeface="Times New Roman" panose="02020603050405020304" pitchFamily="18" charset="0"/>
                        </a:rPr>
                        <a:t>Full Sample</a:t>
                      </a:r>
                    </a:p>
                  </a:txBody>
                  <a:tcPr marL="6765" marR="6765" marT="6765" marB="0" anchor="ctr">
                    <a:lnL>
                      <a:noFill/>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000000"/>
                          </a:solidFill>
                          <a:effectLst/>
                          <a:latin typeface="Times New Roman" panose="02020603050405020304" pitchFamily="18" charset="0"/>
                          <a:cs typeface="Times New Roman" panose="02020603050405020304" pitchFamily="18" charset="0"/>
                        </a:rPr>
                        <a:t>Full Sample</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F5BB00"/>
                          </a:solidFill>
                          <a:effectLst/>
                          <a:latin typeface="Source Sans Pro" panose="020B0503030403020204" pitchFamily="34" charset="0"/>
                          <a:cs typeface="Times New Roman" panose="02020603050405020304" pitchFamily="18" charset="0"/>
                        </a:rPr>
                        <a:t>Casual</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F5BB00"/>
                          </a:solidFill>
                          <a:effectLst/>
                          <a:latin typeface="Times New Roman" panose="02020603050405020304" pitchFamily="18" charset="0"/>
                          <a:cs typeface="Times New Roman" panose="02020603050405020304" pitchFamily="18" charset="0"/>
                        </a:rPr>
                        <a:t>Casual</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F038FF"/>
                          </a:solidFill>
                          <a:effectLst/>
                          <a:latin typeface="Source Sans Pro" panose="020B0503030403020204" pitchFamily="34" charset="0"/>
                          <a:cs typeface="Times New Roman" panose="02020603050405020304" pitchFamily="18" charset="0"/>
                        </a:rPr>
                        <a:t>Experienced</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F038FF"/>
                          </a:solidFill>
                          <a:effectLst/>
                          <a:latin typeface="Times New Roman" panose="02020603050405020304" pitchFamily="18" charset="0"/>
                          <a:cs typeface="Times New Roman" panose="02020603050405020304" pitchFamily="18" charset="0"/>
                        </a:rPr>
                        <a:t>Experienced</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3772FF"/>
                          </a:solidFill>
                          <a:effectLst/>
                          <a:latin typeface="Source Sans Pro" panose="020B0503030403020204" pitchFamily="34" charset="0"/>
                          <a:cs typeface="Times New Roman" panose="02020603050405020304" pitchFamily="18" charset="0"/>
                        </a:rPr>
                        <a:t>Aspiring</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3772FF"/>
                          </a:solidFill>
                          <a:effectLst/>
                          <a:latin typeface="Times New Roman" panose="02020603050405020304" pitchFamily="18" charset="0"/>
                          <a:cs typeface="Times New Roman" panose="02020603050405020304" pitchFamily="18" charset="0"/>
                        </a:rPr>
                        <a:t>Aspiring</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00FF00"/>
                          </a:solidFill>
                          <a:effectLst/>
                          <a:latin typeface="Source Sans Pro" panose="020B0503030403020204" pitchFamily="34" charset="0"/>
                          <a:cs typeface="Times New Roman" panose="02020603050405020304" pitchFamily="18" charset="0"/>
                        </a:rPr>
                        <a:t>Semi/Professional</a:t>
                      </a:r>
                    </a:p>
                  </a:txBody>
                  <a:tcPr marL="6765" marR="6765" marT="6765" marB="0" anchor="ctr">
                    <a:lnL>
                      <a:noFill/>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00FF00"/>
                          </a:solidFill>
                          <a:effectLst/>
                          <a:latin typeface="Times New Roman" panose="02020603050405020304" pitchFamily="18" charset="0"/>
                          <a:cs typeface="Times New Roman" panose="02020603050405020304" pitchFamily="18" charset="0"/>
                        </a:rPr>
                        <a:t>Semi/Professional</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extLst>
                  <a:ext uri="{0D108BD9-81ED-4DB2-BD59-A6C34878D82A}">
                    <a16:rowId xmlns:a16="http://schemas.microsoft.com/office/drawing/2014/main" val="165939453"/>
                  </a:ext>
                </a:extLst>
              </a:tr>
              <a:tr h="181306">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159353"/>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Age started</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235</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16.22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78</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101</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17.38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3.76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14.27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2.78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13.44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3.82</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23905021"/>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Years of playtime</a:t>
                      </a:r>
                    </a:p>
                  </a:txBody>
                  <a:tcPr marL="6765" marR="6765" marT="6765" marB="0" anchor="ctr">
                    <a:lnL>
                      <a:noFill/>
                    </a:lnL>
                    <a:lnR>
                      <a:noFill/>
                    </a:lnR>
                    <a:lnT>
                      <a:noFill/>
                    </a:lnT>
                    <a:lnB>
                      <a:noFill/>
                    </a:lnB>
                  </a:tcPr>
                </a:tc>
                <a:tc>
                  <a:txBody>
                    <a:bodyPr/>
                    <a:lstStyle/>
                    <a:p>
                      <a:pPr algn="ctr" rtl="0"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5.65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3.64</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77</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4.75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6.32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2.29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6.94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4.11</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extLst>
                  <a:ext uri="{0D108BD9-81ED-4DB2-BD59-A6C34878D82A}">
                    <a16:rowId xmlns:a16="http://schemas.microsoft.com/office/drawing/2014/main" val="2473819733"/>
                  </a:ext>
                </a:extLst>
              </a:tr>
              <a:tr h="213170">
                <a:tc>
                  <a:txBody>
                    <a:bodyPr/>
                    <a:lstStyle/>
                    <a:p>
                      <a:pPr algn="l"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Tournament placements</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4.24</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13</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4.38</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1.04</a:t>
                      </a:r>
                    </a:p>
                  </a:txBody>
                  <a:tcPr marL="6765" marR="6765" marT="6765" marB="0" anchor="ctr">
                    <a:lnL>
                      <a:noFill/>
                    </a:lnL>
                    <a:lnR>
                      <a:noFill/>
                    </a:lnR>
                    <a:lnT>
                      <a:noFill/>
                    </a:lnT>
                    <a:lnB>
                      <a:noFill/>
                    </a:lnB>
                  </a:tcPr>
                </a:tc>
                <a:extLst>
                  <a:ext uri="{0D108BD9-81ED-4DB2-BD59-A6C34878D82A}">
                    <a16:rowId xmlns:a16="http://schemas.microsoft.com/office/drawing/2014/main" val="1394222288"/>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Tournament stage</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1.13</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3.76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21</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3.90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1.22</a:t>
                      </a:r>
                    </a:p>
                  </a:txBody>
                  <a:tcPr marL="6765" marR="6765" marT="6765" marB="0" anchor="ctr">
                    <a:lnL>
                      <a:noFill/>
                    </a:lnL>
                    <a:lnR>
                      <a:noFill/>
                    </a:lnR>
                    <a:lnT>
                      <a:noFill/>
                    </a:lnT>
                    <a:lnB>
                      <a:noFill/>
                    </a:lnB>
                  </a:tcPr>
                </a:tc>
                <a:extLst>
                  <a:ext uri="{0D108BD9-81ED-4DB2-BD59-A6C34878D82A}">
                    <a16:rowId xmlns:a16="http://schemas.microsoft.com/office/drawing/2014/main" val="1370801824"/>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Tournament prize</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1054.93</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1247.36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1219.81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1125.89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27.00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21.76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1182.13</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1591.52</a:t>
                      </a:r>
                    </a:p>
                  </a:txBody>
                  <a:tcPr marL="6765" marR="6765" marT="6765" marB="0" anchor="ctr">
                    <a:lnL>
                      <a:noFill/>
                    </a:lnL>
                    <a:lnR>
                      <a:noFill/>
                    </a:lnR>
                    <a:lnT>
                      <a:noFill/>
                    </a:lnT>
                    <a:lnB>
                      <a:noFill/>
                    </a:lnB>
                  </a:tcPr>
                </a:tc>
                <a:extLst>
                  <a:ext uri="{0D108BD9-81ED-4DB2-BD59-A6C34878D82A}">
                    <a16:rowId xmlns:a16="http://schemas.microsoft.com/office/drawing/2014/main" val="3847243535"/>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Current ranking</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235</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12.04</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4.68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78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7.74</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2.86</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101</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13.39</a:t>
                      </a:r>
                    </a:p>
                  </a:txBody>
                  <a:tcPr marL="6765" marR="6765" marT="6765"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2.98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22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11.41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5.11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34</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18.29</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1.77</a:t>
                      </a:r>
                    </a:p>
                  </a:txBody>
                  <a:tcPr marL="6765" marR="6765" marT="6765" marB="0" anchor="ctr">
                    <a:lnL>
                      <a:noFill/>
                    </a:lnL>
                    <a:lnR>
                      <a:noFill/>
                    </a:lnR>
                    <a:lnT>
                      <a:noFill/>
                    </a:lnT>
                    <a:lnB>
                      <a:noFill/>
                    </a:lnB>
                  </a:tcPr>
                </a:tc>
                <a:extLst>
                  <a:ext uri="{0D108BD9-81ED-4DB2-BD59-A6C34878D82A}">
                    <a16:rowId xmlns:a16="http://schemas.microsoft.com/office/drawing/2014/main" val="1798727845"/>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Highest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235</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13.19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9.72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14.09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4.47</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34</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18.76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1063018927"/>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Goal ranking</a:t>
                      </a:r>
                    </a:p>
                  </a:txBody>
                  <a:tcPr marL="6765" marR="6765" marT="6765" marB="0" anchor="ctr">
                    <a:lnL>
                      <a:noFill/>
                    </a:lnL>
                    <a:lnR>
                      <a:noFill/>
                    </a:lnR>
                    <a:lnT>
                      <a:noFill/>
                    </a:lnT>
                    <a:lnB w="28575"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15.83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13.37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16.85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2.60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26</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17.96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494601770"/>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Current ranking</a:t>
                      </a:r>
                    </a:p>
                  </a:txBody>
                  <a:tcPr marL="6765" marR="6765" marT="6765" marB="0" anchor="ctr">
                    <a:lnL>
                      <a:noFill/>
                    </a:lnL>
                    <a:lnR>
                      <a:noFill/>
                    </a:lnR>
                    <a:lnT w="28575" cap="flat" cmpd="sng" algn="ctr">
                      <a:solidFill>
                        <a:schemeClr val="tx1"/>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7.99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5.71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7.63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1.95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6.10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31</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460155246"/>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Highest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8.65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6.14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1.95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8.07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7.10</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31</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938206741"/>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Goal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11.29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10.82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28</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12.29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0.85</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2606690019"/>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Current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extLst>
                  <a:ext uri="{0D108BD9-81ED-4DB2-BD59-A6C34878D82A}">
                    <a16:rowId xmlns:a16="http://schemas.microsoft.com/office/drawing/2014/main" val="2453705480"/>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Highest ranking</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7525480"/>
                  </a:ext>
                </a:extLst>
              </a:tr>
              <a:tr h="213027">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Goal ranking</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8265963"/>
                  </a:ext>
                </a:extLst>
              </a:tr>
            </a:tbl>
          </a:graphicData>
        </a:graphic>
      </p:graphicFrame>
    </p:spTree>
    <p:extLst>
      <p:ext uri="{BB962C8B-B14F-4D97-AF65-F5344CB8AC3E}">
        <p14:creationId xmlns:p14="http://schemas.microsoft.com/office/powerpoint/2010/main" val="3521155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p:txBody>
          <a:bodyPr wrap="square" anchor="t">
            <a:noAutofit/>
          </a:bodyPr>
          <a:lstStyle/>
          <a:p>
            <a:pPr>
              <a:lnSpc>
                <a:spcPct val="90000"/>
              </a:lnSpc>
            </a:pPr>
            <a:r>
              <a:rPr lang="en-GB" sz="3200" dirty="0"/>
              <a:t>First-Person Shooter (FPS)</a:t>
            </a:r>
          </a:p>
        </p:txBody>
      </p:sp>
      <p:sp>
        <p:nvSpPr>
          <p:cNvPr id="16" name="Picture Placeholder 15">
            <a:extLst>
              <a:ext uri="{FF2B5EF4-FFF2-40B4-BE49-F238E27FC236}">
                <a16:creationId xmlns:a16="http://schemas.microsoft.com/office/drawing/2014/main" id="{C0D79D2D-3EC0-2B76-94B7-5F964FA605D7}"/>
              </a:ext>
            </a:extLst>
          </p:cNvPr>
          <p:cNvSpPr>
            <a:spLocks noGrp="1"/>
          </p:cNvSpPr>
          <p:nvPr>
            <p:ph type="pic" idx="2"/>
          </p:nvPr>
        </p:nvSpPr>
        <p:spPr/>
        <p:txBody>
          <a:bodyPr/>
          <a:lstStyle/>
          <a:p>
            <a:pPr marL="76200" indent="0">
              <a:buNone/>
            </a:pPr>
            <a:r>
              <a:rPr lang="en-GB" dirty="0"/>
              <a:t>Video games</a:t>
            </a:r>
          </a:p>
          <a:p>
            <a:pPr marL="76200" indent="0">
              <a:buNone/>
            </a:pPr>
            <a:r>
              <a:rPr lang="en-GB" dirty="0"/>
              <a:t>	Action video games</a:t>
            </a:r>
          </a:p>
          <a:p>
            <a:pPr marL="76200" indent="0">
              <a:buNone/>
            </a:pPr>
            <a:r>
              <a:rPr lang="en-GB" dirty="0"/>
              <a:t>		FPS games</a:t>
            </a:r>
          </a:p>
        </p:txBody>
      </p:sp>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4</a:t>
            </a:fld>
            <a:endParaRPr lang="en-GB" sz="900"/>
          </a:p>
        </p:txBody>
      </p:sp>
      <p:pic>
        <p:nvPicPr>
          <p:cNvPr id="1034" name="Picture 10" descr="Valorant - Wikipedia">
            <a:extLst>
              <a:ext uri="{FF2B5EF4-FFF2-40B4-BE49-F238E27FC236}">
                <a16:creationId xmlns:a16="http://schemas.microsoft.com/office/drawing/2014/main" id="{435B8B2C-FD99-1C68-9C78-0F6926D1D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866" y="1597514"/>
            <a:ext cx="1800000" cy="12270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ex Legends Logo PNG Transparent &amp; SVG Vector - Freebie Supply">
            <a:extLst>
              <a:ext uri="{FF2B5EF4-FFF2-40B4-BE49-F238E27FC236}">
                <a16:creationId xmlns:a16="http://schemas.microsoft.com/office/drawing/2014/main" id="{7461C0ED-2E44-5B6F-0D20-69FC47437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083" y="1597514"/>
            <a:ext cx="1800000" cy="135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ll of Duty logo and symbol, meaning, history, PNG">
            <a:extLst>
              <a:ext uri="{FF2B5EF4-FFF2-40B4-BE49-F238E27FC236}">
                <a16:creationId xmlns:a16="http://schemas.microsoft.com/office/drawing/2014/main" id="{F4B29FBA-BE6B-D3FF-CAF0-D032B7EB0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374" y="3056913"/>
            <a:ext cx="180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verwatch Logo and symbol, meaning, history, PNG, brand">
            <a:extLst>
              <a:ext uri="{FF2B5EF4-FFF2-40B4-BE49-F238E27FC236}">
                <a16:creationId xmlns:a16="http://schemas.microsoft.com/office/drawing/2014/main" id="{4EADACE5-6F33-FA6C-4A08-A0E27F7C6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2083" y="2773252"/>
            <a:ext cx="1800000" cy="1125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50675DF-31A3-2EF5-864C-BE66898601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8031" y="4022920"/>
            <a:ext cx="3363103" cy="68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39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p:txBody>
          <a:bodyPr wrap="square" anchor="t">
            <a:noAutofit/>
          </a:bodyPr>
          <a:lstStyle/>
          <a:p>
            <a:pPr>
              <a:lnSpc>
                <a:spcPct val="90000"/>
              </a:lnSpc>
            </a:pPr>
            <a:r>
              <a:rPr lang="en-GB" sz="3200" dirty="0"/>
              <a:t>Counter-Strike 2</a:t>
            </a:r>
          </a:p>
        </p:txBody>
      </p:sp>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5</a:t>
            </a:fld>
            <a:endParaRPr lang="en-GB" sz="900"/>
          </a:p>
        </p:txBody>
      </p:sp>
      <p:pic>
        <p:nvPicPr>
          <p:cNvPr id="5" name="Picture 4" descr="Counter-Strike 2 Specs &amp; PC Requirements">
            <a:extLst>
              <a:ext uri="{FF2B5EF4-FFF2-40B4-BE49-F238E27FC236}">
                <a16:creationId xmlns:a16="http://schemas.microsoft.com/office/drawing/2014/main" id="{8C2FCD33-F89B-6E7D-C80E-78626539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57" y="909320"/>
            <a:ext cx="3240000" cy="17750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unter-Strike 2 now live and free to play! Will you play the replacement  of CS:GO?">
            <a:extLst>
              <a:ext uri="{FF2B5EF4-FFF2-40B4-BE49-F238E27FC236}">
                <a16:creationId xmlns:a16="http://schemas.microsoft.com/office/drawing/2014/main" id="{766A8A72-92C5-0BCC-56F2-668ADDF98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57" y="2786330"/>
            <a:ext cx="3240000" cy="1822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52F8083-9812-3300-9C78-BBC1F5E88FEB}"/>
              </a:ext>
            </a:extLst>
          </p:cNvPr>
          <p:cNvPicPr>
            <a:picLocks noChangeAspect="1"/>
          </p:cNvPicPr>
          <p:nvPr/>
        </p:nvPicPr>
        <p:blipFill>
          <a:blip r:embed="rId5"/>
          <a:stretch>
            <a:fillRect/>
          </a:stretch>
        </p:blipFill>
        <p:spPr>
          <a:xfrm>
            <a:off x="218057" y="1166454"/>
            <a:ext cx="3240000" cy="3137792"/>
          </a:xfrm>
          <a:prstGeom prst="rect">
            <a:avLst/>
          </a:prstGeom>
        </p:spPr>
      </p:pic>
      <p:pic>
        <p:nvPicPr>
          <p:cNvPr id="13" name="Picture 12">
            <a:extLst>
              <a:ext uri="{FF2B5EF4-FFF2-40B4-BE49-F238E27FC236}">
                <a16:creationId xmlns:a16="http://schemas.microsoft.com/office/drawing/2014/main" id="{97BE3DC1-3F45-48DC-76E7-F50CC7158029}"/>
              </a:ext>
            </a:extLst>
          </p:cNvPr>
          <p:cNvPicPr>
            <a:picLocks noChangeAspect="1"/>
          </p:cNvPicPr>
          <p:nvPr/>
        </p:nvPicPr>
        <p:blipFill>
          <a:blip r:embed="rId6"/>
          <a:stretch>
            <a:fillRect/>
          </a:stretch>
        </p:blipFill>
        <p:spPr>
          <a:xfrm>
            <a:off x="3621076" y="909320"/>
            <a:ext cx="5400000" cy="2483102"/>
          </a:xfrm>
          <a:prstGeom prst="rect">
            <a:avLst/>
          </a:prstGeom>
        </p:spPr>
      </p:pic>
      <p:pic>
        <p:nvPicPr>
          <p:cNvPr id="2052" name="Picture 4" descr="No photo description available.">
            <a:extLst>
              <a:ext uri="{FF2B5EF4-FFF2-40B4-BE49-F238E27FC236}">
                <a16:creationId xmlns:a16="http://schemas.microsoft.com/office/drawing/2014/main" id="{A893C09A-C1C1-8A36-2E88-00E902471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1075" y="909320"/>
            <a:ext cx="54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6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p:txBody>
          <a:bodyPr wrap="square" anchor="t">
            <a:noAutofit/>
          </a:bodyPr>
          <a:lstStyle/>
          <a:p>
            <a:pPr>
              <a:lnSpc>
                <a:spcPct val="90000"/>
              </a:lnSpc>
            </a:pPr>
            <a:r>
              <a:rPr lang="en-GB" sz="3200" dirty="0"/>
              <a:t>Processing Speed and Multitasking performance in First-person shooter players: a Drift-Diffusion Model approach</a:t>
            </a:r>
            <a:br>
              <a:rPr lang="en-GB" sz="3200" dirty="0"/>
            </a:br>
            <a:endParaRPr lang="en-GB" sz="3200" dirty="0"/>
          </a:p>
        </p:txBody>
      </p:sp>
      <p:sp>
        <p:nvSpPr>
          <p:cNvPr id="16" name="Picture Placeholder 15">
            <a:extLst>
              <a:ext uri="{FF2B5EF4-FFF2-40B4-BE49-F238E27FC236}">
                <a16:creationId xmlns:a16="http://schemas.microsoft.com/office/drawing/2014/main" id="{C0D79D2D-3EC0-2B76-94B7-5F964FA605D7}"/>
              </a:ext>
            </a:extLst>
          </p:cNvPr>
          <p:cNvSpPr>
            <a:spLocks noGrp="1"/>
          </p:cNvSpPr>
          <p:nvPr>
            <p:ph type="pic" idx="2"/>
          </p:nvPr>
        </p:nvSpPr>
        <p:spPr>
          <a:xfrm>
            <a:off x="5139075" y="265900"/>
            <a:ext cx="3412801" cy="4748400"/>
          </a:xfrm>
        </p:spPr>
        <p:txBody>
          <a:bodyPr/>
          <a:lstStyle/>
          <a:p>
            <a:pPr marL="76200" indent="0">
              <a:buNone/>
            </a:pPr>
            <a:r>
              <a:rPr lang="en-GB" dirty="0"/>
              <a:t>Hyde, E. R. A., Carroll, D. J., Schmidt r., &amp; von Bastian, C. C.</a:t>
            </a:r>
          </a:p>
          <a:p>
            <a:pPr marL="76200" indent="0">
              <a:buNone/>
            </a:pPr>
            <a:endParaRPr lang="en-GB" dirty="0"/>
          </a:p>
          <a:p>
            <a:pPr marL="76200" indent="0">
              <a:buNone/>
            </a:pPr>
            <a:r>
              <a:rPr lang="en-GB" b="1" dirty="0"/>
              <a:t>In prep!</a:t>
            </a:r>
          </a:p>
        </p:txBody>
      </p:sp>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6</a:t>
            </a:fld>
            <a:endParaRPr lang="en-GB" sz="900"/>
          </a:p>
        </p:txBody>
      </p:sp>
    </p:spTree>
    <p:extLst>
      <p:ext uri="{BB962C8B-B14F-4D97-AF65-F5344CB8AC3E}">
        <p14:creationId xmlns:p14="http://schemas.microsoft.com/office/powerpoint/2010/main" val="268114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26E7-7D93-DC5B-D4DF-9B3D770FF424}"/>
              </a:ext>
            </a:extLst>
          </p:cNvPr>
          <p:cNvSpPr>
            <a:spLocks noGrp="1"/>
          </p:cNvSpPr>
          <p:nvPr>
            <p:ph type="title"/>
          </p:nvPr>
        </p:nvSpPr>
        <p:spPr/>
        <p:txBody>
          <a:bodyPr/>
          <a:lstStyle/>
          <a:p>
            <a:r>
              <a:rPr lang="en-GB" dirty="0"/>
              <a:t>Possible explanations</a:t>
            </a:r>
          </a:p>
        </p:txBody>
      </p:sp>
      <p:sp>
        <p:nvSpPr>
          <p:cNvPr id="3" name="Text Placeholder 2">
            <a:extLst>
              <a:ext uri="{FF2B5EF4-FFF2-40B4-BE49-F238E27FC236}">
                <a16:creationId xmlns:a16="http://schemas.microsoft.com/office/drawing/2014/main" id="{3A1FE808-B626-F79B-0DDA-8D3A23D1ECDB}"/>
              </a:ext>
            </a:extLst>
          </p:cNvPr>
          <p:cNvSpPr>
            <a:spLocks noGrp="1"/>
          </p:cNvSpPr>
          <p:nvPr>
            <p:ph type="body" sz="quarter" idx="14"/>
          </p:nvPr>
        </p:nvSpPr>
        <p:spPr/>
        <p:txBody>
          <a:bodyPr/>
          <a:lstStyle/>
          <a:p>
            <a:pPr marL="419100" indent="-342900">
              <a:buFont typeface="Arial" panose="020B0604020202020204" pitchFamily="34" charset="0"/>
              <a:buChar char="•"/>
            </a:pPr>
            <a:r>
              <a:rPr lang="en-GB" b="1" dirty="0">
                <a:solidFill>
                  <a:schemeClr val="tx2"/>
                </a:solidFill>
              </a:rPr>
              <a:t>Broad</a:t>
            </a:r>
            <a:r>
              <a:rPr lang="en-GB" dirty="0"/>
              <a:t> definitions of video games</a:t>
            </a:r>
          </a:p>
          <a:p>
            <a:pPr marL="419100" indent="-342900">
              <a:buFont typeface="Arial" panose="020B0604020202020204" pitchFamily="34" charset="0"/>
              <a:buChar char="•"/>
            </a:pPr>
            <a:r>
              <a:rPr lang="en-GB" dirty="0"/>
              <a:t>Small samples of </a:t>
            </a:r>
            <a:r>
              <a:rPr lang="en-GB" b="1" dirty="0">
                <a:solidFill>
                  <a:schemeClr val="tx2"/>
                </a:solidFill>
              </a:rPr>
              <a:t>novice players</a:t>
            </a:r>
          </a:p>
          <a:p>
            <a:pPr marL="419100" indent="-342900">
              <a:buFont typeface="Arial" panose="020B0604020202020204" pitchFamily="34" charset="0"/>
              <a:buChar char="•"/>
            </a:pPr>
            <a:r>
              <a:rPr lang="en-GB" b="1" dirty="0">
                <a:solidFill>
                  <a:schemeClr val="tx2"/>
                </a:solidFill>
              </a:rPr>
              <a:t>Short</a:t>
            </a:r>
            <a:r>
              <a:rPr lang="en-GB" dirty="0"/>
              <a:t> video game training period (5 – 50 hours)</a:t>
            </a:r>
          </a:p>
          <a:p>
            <a:pPr marL="419100" indent="-342900">
              <a:buFont typeface="Arial" panose="020B0604020202020204" pitchFamily="34" charset="0"/>
              <a:buChar char="•"/>
            </a:pPr>
            <a:r>
              <a:rPr lang="en-GB" dirty="0"/>
              <a:t>Limited assessment of </a:t>
            </a:r>
            <a:r>
              <a:rPr lang="en-GB" b="1" dirty="0">
                <a:solidFill>
                  <a:schemeClr val="tx2"/>
                </a:solidFill>
              </a:rPr>
              <a:t>video game skill </a:t>
            </a:r>
            <a:r>
              <a:rPr lang="en-GB" dirty="0"/>
              <a:t>and </a:t>
            </a:r>
            <a:r>
              <a:rPr lang="en-GB" b="1" dirty="0">
                <a:solidFill>
                  <a:schemeClr val="tx2"/>
                </a:solidFill>
              </a:rPr>
              <a:t>expertise</a:t>
            </a:r>
          </a:p>
        </p:txBody>
      </p:sp>
      <p:sp>
        <p:nvSpPr>
          <p:cNvPr id="4" name="Slide Number Placeholder 3">
            <a:extLst>
              <a:ext uri="{FF2B5EF4-FFF2-40B4-BE49-F238E27FC236}">
                <a16:creationId xmlns:a16="http://schemas.microsoft.com/office/drawing/2014/main" id="{91B9A223-0392-5F43-2F12-7D8E4FFA3A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extLst>
      <p:ext uri="{BB962C8B-B14F-4D97-AF65-F5344CB8AC3E}">
        <p14:creationId xmlns:p14="http://schemas.microsoft.com/office/powerpoint/2010/main" val="20918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7C7C-8B8E-4DA1-03E3-480BB7031E00}"/>
              </a:ext>
            </a:extLst>
          </p:cNvPr>
          <p:cNvSpPr>
            <a:spLocks noGrp="1"/>
          </p:cNvSpPr>
          <p:nvPr>
            <p:ph type="title"/>
          </p:nvPr>
        </p:nvSpPr>
        <p:spPr/>
        <p:txBody>
          <a:bodyPr wrap="square" anchor="ctr">
            <a:noAutofit/>
          </a:bodyPr>
          <a:lstStyle/>
          <a:p>
            <a:pPr>
              <a:lnSpc>
                <a:spcPct val="90000"/>
              </a:lnSpc>
            </a:pPr>
            <a:r>
              <a:rPr lang="en-GB" dirty="0"/>
              <a:t>Research Questions</a:t>
            </a:r>
          </a:p>
        </p:txBody>
      </p:sp>
      <p:sp>
        <p:nvSpPr>
          <p:cNvPr id="5" name="Text Placeholder 4">
            <a:extLst>
              <a:ext uri="{FF2B5EF4-FFF2-40B4-BE49-F238E27FC236}">
                <a16:creationId xmlns:a16="http://schemas.microsoft.com/office/drawing/2014/main" id="{F0126C53-4724-A630-B80C-92E3018F3837}"/>
              </a:ext>
            </a:extLst>
          </p:cNvPr>
          <p:cNvSpPr>
            <a:spLocks noGrp="1"/>
          </p:cNvSpPr>
          <p:nvPr>
            <p:ph type="body" sz="quarter" idx="14"/>
          </p:nvPr>
        </p:nvSpPr>
        <p:spPr>
          <a:xfrm>
            <a:off x="128200" y="863600"/>
            <a:ext cx="8818950" cy="4078270"/>
          </a:xfrm>
        </p:spPr>
        <p:txBody>
          <a:bodyPr wrap="square" anchor="t">
            <a:normAutofit/>
          </a:bodyPr>
          <a:lstStyle/>
          <a:p>
            <a:pPr marL="533400" indent="-457200">
              <a:lnSpc>
                <a:spcPct val="105000"/>
              </a:lnSpc>
              <a:spcAft>
                <a:spcPts val="600"/>
              </a:spcAft>
              <a:buAutoNum type="arabicPeriod"/>
            </a:pPr>
            <a:r>
              <a:rPr lang="en-GB" dirty="0"/>
              <a:t>How should we </a:t>
            </a:r>
            <a:r>
              <a:rPr lang="en-GB" b="1" dirty="0"/>
              <a:t>measure</a:t>
            </a:r>
            <a:r>
              <a:rPr lang="en-GB" dirty="0"/>
              <a:t> Counter-Strike </a:t>
            </a:r>
            <a:r>
              <a:rPr lang="en-GB" b="1" dirty="0">
                <a:solidFill>
                  <a:schemeClr val="tx2"/>
                </a:solidFill>
              </a:rPr>
              <a:t>expertise</a:t>
            </a:r>
            <a:r>
              <a:rPr lang="en-GB" dirty="0"/>
              <a:t>?</a:t>
            </a:r>
          </a:p>
          <a:p>
            <a:pPr marL="533400" indent="-457200">
              <a:lnSpc>
                <a:spcPct val="105000"/>
              </a:lnSpc>
              <a:spcAft>
                <a:spcPts val="600"/>
              </a:spcAft>
              <a:buAutoNum type="arabicPeriod"/>
            </a:pPr>
            <a:r>
              <a:rPr lang="en-GB" dirty="0"/>
              <a:t>Is there a </a:t>
            </a:r>
            <a:r>
              <a:rPr lang="en-GB" b="1" dirty="0"/>
              <a:t>relationship</a:t>
            </a:r>
            <a:r>
              <a:rPr lang="en-GB" dirty="0"/>
              <a:t> between Counter-Strike expertise, </a:t>
            </a:r>
            <a:r>
              <a:rPr lang="en-GB" b="1" dirty="0">
                <a:solidFill>
                  <a:schemeClr val="tx2"/>
                </a:solidFill>
              </a:rPr>
              <a:t>processing speed </a:t>
            </a:r>
            <a:r>
              <a:rPr lang="en-GB" dirty="0"/>
              <a:t>and </a:t>
            </a:r>
            <a:r>
              <a:rPr lang="en-GB" b="1" dirty="0">
                <a:solidFill>
                  <a:schemeClr val="tx2"/>
                </a:solidFill>
              </a:rPr>
              <a:t>multitasking </a:t>
            </a:r>
            <a:r>
              <a:rPr lang="en-GB" dirty="0">
                <a:solidFill>
                  <a:schemeClr val="bg2"/>
                </a:solidFill>
              </a:rPr>
              <a:t>performance?</a:t>
            </a:r>
          </a:p>
          <a:p>
            <a:pPr>
              <a:lnSpc>
                <a:spcPct val="105000"/>
              </a:lnSpc>
              <a:spcAft>
                <a:spcPts val="600"/>
              </a:spcAft>
            </a:pPr>
            <a:endParaRPr lang="en-GB" dirty="0">
              <a:solidFill>
                <a:schemeClr val="bg2"/>
              </a:solidFill>
            </a:endParaRPr>
          </a:p>
          <a:p>
            <a:pPr algn="l"/>
            <a:r>
              <a:rPr lang="en-GB" sz="2400" b="1" dirty="0">
                <a:solidFill>
                  <a:schemeClr val="tx2"/>
                </a:solidFill>
              </a:rPr>
              <a:t>Processing Speed: </a:t>
            </a:r>
            <a:r>
              <a:rPr lang="en-GB" sz="2400" dirty="0"/>
              <a:t>general ability to process information, measured by</a:t>
            </a:r>
            <a:r>
              <a:rPr lang="en-GB" sz="2400" b="1" dirty="0"/>
              <a:t> Reaction Times (RTs) </a:t>
            </a:r>
            <a:r>
              <a:rPr lang="en-GB" sz="2400" dirty="0"/>
              <a:t>and </a:t>
            </a:r>
            <a:r>
              <a:rPr lang="en-GB" sz="2400" b="1" dirty="0"/>
              <a:t>Accuracy Scores</a:t>
            </a:r>
          </a:p>
          <a:p>
            <a:pPr algn="l"/>
            <a:r>
              <a:rPr lang="en-GB" sz="2400" b="1" dirty="0">
                <a:solidFill>
                  <a:schemeClr val="tx2"/>
                </a:solidFill>
              </a:rPr>
              <a:t>Multitasking: </a:t>
            </a:r>
            <a:r>
              <a:rPr lang="en-GB" sz="2400" dirty="0"/>
              <a:t>Ability to conduct two or more tasks at the same time, measured by </a:t>
            </a:r>
            <a:r>
              <a:rPr lang="en-GB" sz="2400" b="1" dirty="0"/>
              <a:t>Mixing</a:t>
            </a:r>
            <a:r>
              <a:rPr lang="en-GB" sz="2400" dirty="0"/>
              <a:t> </a:t>
            </a:r>
            <a:r>
              <a:rPr lang="en-GB" sz="2400" b="1" dirty="0"/>
              <a:t>Costs</a:t>
            </a:r>
            <a:r>
              <a:rPr lang="en-GB" sz="2400" dirty="0"/>
              <a:t> and </a:t>
            </a:r>
            <a:r>
              <a:rPr lang="en-GB" sz="2400" b="1" dirty="0"/>
              <a:t>Switching Costs</a:t>
            </a:r>
          </a:p>
          <a:p>
            <a:pPr>
              <a:lnSpc>
                <a:spcPct val="105000"/>
              </a:lnSpc>
              <a:spcAft>
                <a:spcPts val="600"/>
              </a:spcAft>
            </a:pPr>
            <a:endParaRPr lang="en-GB" dirty="0">
              <a:solidFill>
                <a:schemeClr val="bg2"/>
              </a:solidFill>
            </a:endParaRPr>
          </a:p>
        </p:txBody>
      </p:sp>
      <p:sp>
        <p:nvSpPr>
          <p:cNvPr id="6" name="Slide Number Placeholder 5" hidden="1">
            <a:extLst>
              <a:ext uri="{FF2B5EF4-FFF2-40B4-BE49-F238E27FC236}">
                <a16:creationId xmlns:a16="http://schemas.microsoft.com/office/drawing/2014/main" id="{1A8C84F7-0539-296A-1BE9-C7E2DB52A381}"/>
              </a:ext>
            </a:extLst>
          </p:cNvPr>
          <p:cNvSpPr>
            <a:spLocks noGrp="1"/>
          </p:cNvSpPr>
          <p:nvPr>
            <p:ph type="sldNum" idx="12"/>
          </p:nvPr>
        </p:nvSpPr>
        <p:spPr/>
        <p:txBody>
          <a:bodyPr>
            <a:normAutofit/>
          </a:bodyPr>
          <a:lstStyle/>
          <a:p>
            <a:pPr marL="0" lvl="0" indent="0" algn="r" rtl="0">
              <a:lnSpc>
                <a:spcPct val="90000"/>
              </a:lnSpc>
              <a:spcBef>
                <a:spcPts val="0"/>
              </a:spcBef>
              <a:spcAft>
                <a:spcPts val="600"/>
              </a:spcAft>
              <a:buNone/>
            </a:pPr>
            <a:fld id="{00000000-1234-1234-1234-123412341234}" type="slidenum">
              <a:rPr lang="en-GB" sz="900" smtClean="0"/>
              <a:pPr marL="0" lvl="0" indent="0" algn="r" rtl="0">
                <a:lnSpc>
                  <a:spcPct val="90000"/>
                </a:lnSpc>
                <a:spcBef>
                  <a:spcPts val="0"/>
                </a:spcBef>
                <a:spcAft>
                  <a:spcPts val="600"/>
                </a:spcAft>
                <a:buNone/>
              </a:pPr>
              <a:t>8</a:t>
            </a:fld>
            <a:endParaRPr lang="en-GB" sz="900"/>
          </a:p>
        </p:txBody>
      </p:sp>
    </p:spTree>
    <p:extLst>
      <p:ext uri="{BB962C8B-B14F-4D97-AF65-F5344CB8AC3E}">
        <p14:creationId xmlns:p14="http://schemas.microsoft.com/office/powerpoint/2010/main" val="406581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solidFill>
                  <a:schemeClr val="bg2"/>
                </a:solidFill>
              </a:rPr>
              <a:t>Choice Reaction Time Task 	</a:t>
            </a:r>
            <a:r>
              <a:rPr lang="en-GB" dirty="0">
                <a:solidFill>
                  <a:schemeClr val="bg2"/>
                </a:solidFill>
              </a:rPr>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572000" y="762000"/>
            <a:ext cx="4516012" cy="41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rPr>
              <a:t>Three Blocks: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1: </a:t>
            </a:r>
            <a:r>
              <a:rPr lang="en-GB" sz="1600" dirty="0">
                <a:solidFill>
                  <a:schemeClr val="bg2"/>
                </a:solidFill>
              </a:rPr>
              <a:t>64 trials of shape followed by 64 trials of colour </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Mixed-rule: </a:t>
            </a:r>
            <a:r>
              <a:rPr lang="en-GB" sz="1600" dirty="0">
                <a:solidFill>
                  <a:schemeClr val="bg2"/>
                </a:solidFill>
              </a:rPr>
              <a:t>129 trials switching between shape and colour rule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2: </a:t>
            </a:r>
            <a:r>
              <a:rPr lang="en-GB" sz="1600" dirty="0">
                <a:solidFill>
                  <a:schemeClr val="bg2"/>
                </a:solidFill>
              </a:rPr>
              <a:t>64 trials of colour followed by 64 trials of shape</a:t>
            </a:r>
          </a:p>
          <a:p>
            <a:pPr marL="0" algn="ctr">
              <a:lnSpc>
                <a:spcPct val="90000"/>
              </a:lnSpc>
              <a:spcAft>
                <a:spcPts val="600"/>
              </a:spcAft>
            </a:pPr>
            <a:r>
              <a:rPr lang="en-GB" sz="1600" b="1" dirty="0">
                <a:solidFill>
                  <a:schemeClr val="bg2"/>
                </a:solidFill>
              </a:rPr>
              <a:t>n = 385</a:t>
            </a:r>
          </a:p>
          <a:p>
            <a:pPr marL="0">
              <a:lnSpc>
                <a:spcPct val="90000"/>
              </a:lnSpc>
              <a:spcAft>
                <a:spcPts val="600"/>
              </a:spcAft>
            </a:pPr>
            <a:r>
              <a:rPr lang="en-GB" sz="1600" b="1" dirty="0">
                <a:solidFill>
                  <a:schemeClr val="bg2"/>
                </a:solidFill>
              </a:rPr>
              <a:t>Within the Mixed-Rule Block:</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Repetition trials: </a:t>
            </a:r>
            <a:r>
              <a:rPr lang="en-GB" sz="1600" dirty="0">
                <a:solidFill>
                  <a:schemeClr val="bg2"/>
                </a:solidFill>
              </a:rPr>
              <a:t>two successive trials in which the same rule is applied (shape + shape)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Switch trials: </a:t>
            </a:r>
            <a:r>
              <a:rPr lang="en-GB" sz="1600" dirty="0">
                <a:solidFill>
                  <a:schemeClr val="bg2"/>
                </a:solidFill>
              </a:rPr>
              <a:t>rule changed from the preceding trial to the current trial (shape + colour)</a:t>
            </a:r>
          </a:p>
        </p:txBody>
      </p:sp>
    </p:spTree>
    <p:custDataLst>
      <p:tags r:id="rId1"/>
    </p:custDataLst>
    <p:extLst>
      <p:ext uri="{BB962C8B-B14F-4D97-AF65-F5344CB8AC3E}">
        <p14:creationId xmlns:p14="http://schemas.microsoft.com/office/powerpoint/2010/main" val="30432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6|8.2|25.4|1.3"/>
</p:tagLst>
</file>

<file path=ppt/tags/tag10.xml><?xml version="1.0" encoding="utf-8"?>
<p:tagLst xmlns:a="http://schemas.openxmlformats.org/drawingml/2006/main" xmlns:r="http://schemas.openxmlformats.org/officeDocument/2006/relationships" xmlns:p="http://schemas.openxmlformats.org/presentationml/2006/main">
  <p:tag name="TIMING" val="|50.7"/>
</p:tagLst>
</file>

<file path=ppt/tags/tag11.xml><?xml version="1.0" encoding="utf-8"?>
<p:tagLst xmlns:a="http://schemas.openxmlformats.org/drawingml/2006/main" xmlns:r="http://schemas.openxmlformats.org/officeDocument/2006/relationships" xmlns:p="http://schemas.openxmlformats.org/presentationml/2006/main">
  <p:tag name="TIMING" val="|50.7"/>
</p:tagLst>
</file>

<file path=ppt/tags/tag2.xml><?xml version="1.0" encoding="utf-8"?>
<p:tagLst xmlns:a="http://schemas.openxmlformats.org/drawingml/2006/main" xmlns:r="http://schemas.openxmlformats.org/officeDocument/2006/relationships" xmlns:p="http://schemas.openxmlformats.org/presentationml/2006/main">
  <p:tag name="TIMING" val="|29.3|24.5"/>
</p:tagLst>
</file>

<file path=ppt/tags/tag3.xml><?xml version="1.0" encoding="utf-8"?>
<p:tagLst xmlns:a="http://schemas.openxmlformats.org/drawingml/2006/main" xmlns:r="http://schemas.openxmlformats.org/officeDocument/2006/relationships" xmlns:p="http://schemas.openxmlformats.org/presentationml/2006/main">
  <p:tag name="TIMING" val="|29.3|24.5"/>
</p:tagLst>
</file>

<file path=ppt/tags/tag4.xml><?xml version="1.0" encoding="utf-8"?>
<p:tagLst xmlns:a="http://schemas.openxmlformats.org/drawingml/2006/main" xmlns:r="http://schemas.openxmlformats.org/officeDocument/2006/relationships" xmlns:p="http://schemas.openxmlformats.org/presentationml/2006/main">
  <p:tag name="TIMING" val="|29.3|24.5"/>
</p:tagLst>
</file>

<file path=ppt/tags/tag5.xml><?xml version="1.0" encoding="utf-8"?>
<p:tagLst xmlns:a="http://schemas.openxmlformats.org/drawingml/2006/main" xmlns:r="http://schemas.openxmlformats.org/officeDocument/2006/relationships" xmlns:p="http://schemas.openxmlformats.org/presentationml/2006/main">
  <p:tag name="TIMING" val="|50.7"/>
</p:tagLst>
</file>

<file path=ppt/tags/tag6.xml><?xml version="1.0" encoding="utf-8"?>
<p:tagLst xmlns:a="http://schemas.openxmlformats.org/drawingml/2006/main" xmlns:r="http://schemas.openxmlformats.org/officeDocument/2006/relationships" xmlns:p="http://schemas.openxmlformats.org/presentationml/2006/main">
  <p:tag name="TIMING" val="|50.7"/>
</p:tagLst>
</file>

<file path=ppt/tags/tag7.xml><?xml version="1.0" encoding="utf-8"?>
<p:tagLst xmlns:a="http://schemas.openxmlformats.org/drawingml/2006/main" xmlns:r="http://schemas.openxmlformats.org/officeDocument/2006/relationships" xmlns:p="http://schemas.openxmlformats.org/presentationml/2006/main">
  <p:tag name="TIMING" val="|50.7"/>
</p:tagLst>
</file>

<file path=ppt/tags/tag8.xml><?xml version="1.0" encoding="utf-8"?>
<p:tagLst xmlns:a="http://schemas.openxmlformats.org/drawingml/2006/main" xmlns:r="http://schemas.openxmlformats.org/officeDocument/2006/relationships" xmlns:p="http://schemas.openxmlformats.org/presentationml/2006/main">
  <p:tag name="TIMING" val="|50.7"/>
</p:tagLst>
</file>

<file path=ppt/tags/tag9.xml><?xml version="1.0" encoding="utf-8"?>
<p:tagLst xmlns:a="http://schemas.openxmlformats.org/drawingml/2006/main" xmlns:r="http://schemas.openxmlformats.org/officeDocument/2006/relationships" xmlns:p="http://schemas.openxmlformats.org/presentationml/2006/main">
  <p:tag name="TIMING" val="|50.7"/>
</p:tagLst>
</file>

<file path=ppt/theme/theme1.xml><?xml version="1.0" encoding="utf-8"?>
<a:theme xmlns:a="http://schemas.openxmlformats.org/drawingml/2006/main" name="Simple Light">
  <a:themeElements>
    <a:clrScheme name="University colours">
      <a:dk1>
        <a:srgbClr val="FFFFFF"/>
      </a:dk1>
      <a:lt1>
        <a:srgbClr val="E7E9EA"/>
      </a:lt1>
      <a:dk2>
        <a:srgbClr val="131E29"/>
      </a:dk2>
      <a:lt2>
        <a:srgbClr val="440099"/>
      </a:lt2>
      <a:accent1>
        <a:srgbClr val="9ADBE8"/>
      </a:accent1>
      <a:accent2>
        <a:srgbClr val="A1DED2"/>
      </a:accent2>
      <a:accent3>
        <a:srgbClr val="3BD4AE"/>
      </a:accent3>
      <a:accent4>
        <a:srgbClr val="FF9664"/>
      </a:accent4>
      <a:accent5>
        <a:srgbClr val="E1F4F8"/>
      </a:accent5>
      <a:accent6>
        <a:srgbClr val="DAA8E2"/>
      </a:accent6>
      <a:hlink>
        <a:srgbClr val="E1F4F8"/>
      </a:hlink>
      <a:folHlink>
        <a:srgbClr val="005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slide template 3" id="{C81A70EB-E816-E04C-A2D8-3CBBADD105A8}" vid="{DA664D9D-8B33-0346-BA9F-42DFD3110D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3855</TotalTime>
  <Words>4922</Words>
  <Application>Microsoft Office PowerPoint</Application>
  <PresentationFormat>On-screen Show (16:9)</PresentationFormat>
  <Paragraphs>966</Paragraphs>
  <Slides>31</Slides>
  <Notes>28</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Source Sans Pro</vt:lpstr>
      <vt:lpstr>Source Sans Pro Semibold</vt:lpstr>
      <vt:lpstr>Source Sans Pro Black</vt:lpstr>
      <vt:lpstr>Times New Roman</vt:lpstr>
      <vt:lpstr>Arial</vt:lpstr>
      <vt:lpstr>Simple Light</vt:lpstr>
      <vt:lpstr>Cognitive correlates of First-Person Shooter gaming: A cross-sectional study of Counter-Strike players</vt:lpstr>
      <vt:lpstr>Cognitively stimulating leisure activities</vt:lpstr>
      <vt:lpstr>Video games and cognition</vt:lpstr>
      <vt:lpstr>First-Person Shooter (FPS)</vt:lpstr>
      <vt:lpstr>Counter-Strike 2</vt:lpstr>
      <vt:lpstr>Processing Speed and Multitasking performance in First-person shooter players: a Drift-Diffusion Model approach </vt:lpstr>
      <vt:lpstr>Possible explanations</vt:lpstr>
      <vt:lpstr>Research Questions</vt:lpstr>
      <vt:lpstr>Method</vt:lpstr>
      <vt:lpstr>Method</vt:lpstr>
      <vt:lpstr>Method</vt:lpstr>
      <vt:lpstr>CS Expertise</vt:lpstr>
      <vt:lpstr>Processing Speed</vt:lpstr>
      <vt:lpstr>RTs across trial types</vt:lpstr>
      <vt:lpstr>RTs across trial types</vt:lpstr>
      <vt:lpstr>Multitasking Costs</vt:lpstr>
      <vt:lpstr>Summary</vt:lpstr>
      <vt:lpstr>Drift-diffusion model (DDM)</vt:lpstr>
      <vt:lpstr>Drift rates (v) across trial types</vt:lpstr>
      <vt:lpstr>Boundary Separations (a) across trial types</vt:lpstr>
      <vt:lpstr>Non-decision times (t0) across trial types</vt:lpstr>
      <vt:lpstr>Conclusions</vt:lpstr>
      <vt:lpstr>Conclusions</vt:lpstr>
      <vt:lpstr>Conclusions</vt:lpstr>
      <vt:lpstr>Conclusions</vt:lpstr>
      <vt:lpstr>Final comments</vt:lpstr>
      <vt:lpstr>Thanks for listening!</vt:lpstr>
      <vt:lpstr>Participants (N = 235)</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presentation slides</dc:title>
  <dc:creator>tomroper123@googlemail.com</dc:creator>
  <cp:lastModifiedBy>Eleanor Hyde</cp:lastModifiedBy>
  <cp:revision>234</cp:revision>
  <dcterms:created xsi:type="dcterms:W3CDTF">2023-02-20T10:33:55Z</dcterms:created>
  <dcterms:modified xsi:type="dcterms:W3CDTF">2024-09-30T11:06:09Z</dcterms:modified>
</cp:coreProperties>
</file>